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7"/>
  </p:notesMasterIdLst>
  <p:sldIdLst>
    <p:sldId id="325" r:id="rId2"/>
    <p:sldId id="596" r:id="rId3"/>
    <p:sldId id="573" r:id="rId4"/>
    <p:sldId id="521" r:id="rId5"/>
    <p:sldId id="468" r:id="rId6"/>
    <p:sldId id="469" r:id="rId7"/>
    <p:sldId id="508" r:id="rId8"/>
    <p:sldId id="522" r:id="rId9"/>
    <p:sldId id="595" r:id="rId10"/>
    <p:sldId id="499" r:id="rId11"/>
    <p:sldId id="532" r:id="rId12"/>
    <p:sldId id="533" r:id="rId13"/>
    <p:sldId id="523" r:id="rId14"/>
    <p:sldId id="525" r:id="rId15"/>
    <p:sldId id="585" r:id="rId16"/>
    <p:sldId id="472" r:id="rId17"/>
    <p:sldId id="417" r:id="rId18"/>
    <p:sldId id="496" r:id="rId19"/>
    <p:sldId id="534" r:id="rId20"/>
    <p:sldId id="535" r:id="rId21"/>
    <p:sldId id="536" r:id="rId22"/>
    <p:sldId id="563" r:id="rId23"/>
    <p:sldId id="560" r:id="rId24"/>
    <p:sldId id="561" r:id="rId25"/>
    <p:sldId id="564" r:id="rId26"/>
    <p:sldId id="562" r:id="rId27"/>
    <p:sldId id="473" r:id="rId28"/>
    <p:sldId id="464" r:id="rId29"/>
    <p:sldId id="364" r:id="rId30"/>
    <p:sldId id="557" r:id="rId31"/>
    <p:sldId id="558" r:id="rId32"/>
    <p:sldId id="588" r:id="rId33"/>
    <p:sldId id="589" r:id="rId34"/>
    <p:sldId id="546" r:id="rId35"/>
    <p:sldId id="559" r:id="rId36"/>
    <p:sldId id="586" r:id="rId37"/>
    <p:sldId id="541" r:id="rId38"/>
    <p:sldId id="581" r:id="rId39"/>
    <p:sldId id="476" r:id="rId40"/>
    <p:sldId id="493" r:id="rId41"/>
    <p:sldId id="537" r:id="rId42"/>
    <p:sldId id="538" r:id="rId43"/>
    <p:sldId id="477" r:id="rId44"/>
    <p:sldId id="505" r:id="rId45"/>
    <p:sldId id="567" r:id="rId46"/>
    <p:sldId id="582" r:id="rId47"/>
    <p:sldId id="566" r:id="rId48"/>
    <p:sldId id="539" r:id="rId49"/>
    <p:sldId id="383" r:id="rId50"/>
    <p:sldId id="420" r:id="rId51"/>
    <p:sldId id="497" r:id="rId52"/>
    <p:sldId id="540" r:id="rId53"/>
    <p:sldId id="331" r:id="rId54"/>
    <p:sldId id="574" r:id="rId55"/>
    <p:sldId id="592" r:id="rId56"/>
    <p:sldId id="480" r:id="rId57"/>
    <p:sldId id="555" r:id="rId58"/>
    <p:sldId id="556" r:id="rId59"/>
    <p:sldId id="547" r:id="rId60"/>
    <p:sldId id="378" r:id="rId61"/>
    <p:sldId id="399" r:id="rId62"/>
    <p:sldId id="552" r:id="rId63"/>
    <p:sldId id="553" r:id="rId64"/>
    <p:sldId id="590" r:id="rId65"/>
    <p:sldId id="549" r:id="rId66"/>
    <p:sldId id="550" r:id="rId67"/>
    <p:sldId id="593" r:id="rId68"/>
    <p:sldId id="484" r:id="rId69"/>
    <p:sldId id="440" r:id="rId70"/>
    <p:sldId id="435" r:id="rId71"/>
    <p:sldId id="542" r:id="rId72"/>
    <p:sldId id="501" r:id="rId73"/>
    <p:sldId id="456" r:id="rId74"/>
    <p:sldId id="442" r:id="rId75"/>
    <p:sldId id="443" r:id="rId76"/>
    <p:sldId id="444" r:id="rId77"/>
    <p:sldId id="578" r:id="rId78"/>
    <p:sldId id="502" r:id="rId79"/>
    <p:sldId id="503" r:id="rId80"/>
    <p:sldId id="504" r:id="rId81"/>
    <p:sldId id="448" r:id="rId82"/>
    <p:sldId id="449" r:id="rId83"/>
    <p:sldId id="450" r:id="rId84"/>
    <p:sldId id="451" r:id="rId85"/>
    <p:sldId id="452" r:id="rId86"/>
    <p:sldId id="453" r:id="rId87"/>
    <p:sldId id="454" r:id="rId88"/>
    <p:sldId id="455" r:id="rId89"/>
    <p:sldId id="445" r:id="rId90"/>
    <p:sldId id="594" r:id="rId91"/>
    <p:sldId id="432" r:id="rId92"/>
    <p:sldId id="447" r:id="rId93"/>
    <p:sldId id="446" r:id="rId94"/>
    <p:sldId id="575" r:id="rId95"/>
    <p:sldId id="570" r:id="rId96"/>
    <p:sldId id="571" r:id="rId97"/>
    <p:sldId id="587" r:id="rId98"/>
    <p:sldId id="572" r:id="rId99"/>
    <p:sldId id="494" r:id="rId100"/>
    <p:sldId id="321" r:id="rId101"/>
    <p:sldId id="329" r:id="rId102"/>
    <p:sldId id="330" r:id="rId103"/>
    <p:sldId id="591" r:id="rId104"/>
    <p:sldId id="576" r:id="rId105"/>
    <p:sldId id="584" r:id="rId106"/>
  </p:sldIdLst>
  <p:sldSz cx="9144000" cy="6858000" type="screen4x3"/>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70476" autoAdjust="0"/>
  </p:normalViewPr>
  <p:slideViewPr>
    <p:cSldViewPr snapToGrid="0">
      <p:cViewPr varScale="1">
        <p:scale>
          <a:sx n="57" d="100"/>
          <a:sy n="57" d="100"/>
        </p:scale>
        <p:origin x="2136" y="66"/>
      </p:cViewPr>
      <p:guideLst/>
    </p:cSldViewPr>
  </p:slideViewPr>
  <p:notesTextViewPr>
    <p:cViewPr>
      <p:scale>
        <a:sx n="1" d="1"/>
        <a:sy n="1" d="1"/>
      </p:scale>
      <p:origin x="0" y="0"/>
    </p:cViewPr>
  </p:notesTextViewPr>
  <p:sorterViewPr>
    <p:cViewPr>
      <p:scale>
        <a:sx n="100" d="100"/>
        <a:sy n="100" d="100"/>
      </p:scale>
      <p:origin x="0" y="-1948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06DB4B49-C011-4E24-9328-72E97E5646FA}" type="datetimeFigureOut">
              <a:rPr lang="en-US" smtClean="0"/>
              <a:t>7/11/2019</a:t>
            </a:fld>
            <a:endParaRPr lang="en-US"/>
          </a:p>
        </p:txBody>
      </p:sp>
      <p:sp>
        <p:nvSpPr>
          <p:cNvPr id="4" name="Slide Image Placeholder 3"/>
          <p:cNvSpPr>
            <a:spLocks noGrp="1" noRot="1" noChangeAspect="1"/>
          </p:cNvSpPr>
          <p:nvPr>
            <p:ph type="sldImg" idx="2"/>
          </p:nvPr>
        </p:nvSpPr>
        <p:spPr>
          <a:xfrm>
            <a:off x="1350963" y="1162050"/>
            <a:ext cx="4179887"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1D336513-538C-462C-9A4A-055F93FB7D0F}" type="slidenum">
              <a:rPr lang="en-US" smtClean="0"/>
              <a:t>‹#›</a:t>
            </a:fld>
            <a:endParaRPr lang="en-US"/>
          </a:p>
        </p:txBody>
      </p:sp>
    </p:spTree>
    <p:extLst>
      <p:ext uri="{BB962C8B-B14F-4D97-AF65-F5344CB8AC3E}">
        <p14:creationId xmlns:p14="http://schemas.microsoft.com/office/powerpoint/2010/main" val="593565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ts.dot.gov/research_areas/connected_vehicle.ht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ts.dot.gov/cv_basics/cv_basics_what.ht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archive.darpa.mil/grandchallenge04/Web_Photos/sat/Full/DARPAGCSa_30.jp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medium.com/waymo/waymo-one-the-next-step-on-our-self-driving-journey-6d0c075b0e9b"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volpe.dot.gov/news/researchers-reveal-safety-impact-following-distances-between-heavy-trucks-automated-platoon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vitalvegas.com/downtown-las-vegas-self-driving-shuttle/"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ecoprt.com/" TargetMode="External"/><Relationship Id="rId4" Type="http://schemas.openxmlformats.org/officeDocument/2006/relationships/hyperlink" Target="https://mcity.umich.edu/mcity-driverless-shuttle-testing-begin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kurzweilai.net/the-law-of-accelerating-returns"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www.singularity.com/images/charts/MooresLaw.jpg"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en.wikipedia.org/wiki/Gestalt_psychology#/media/File:Invariance.jpg"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adac.de/rund-ums-fahrzeug/tests/assistenzsysteme/notbremsassistenten-vergleich/"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www.iihs.org/externaldata/srdata/docs/sr5402.pdf"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euroncap.com/en/vehicle-safety/the-ratings-explained/vulnerable-road-user-vru-protection/aeb-cyclist/"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newscientist.com/article/2152331-visual-trick-fools-ai-into-thinking-a-turtle-is-really-a-rifle/"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theguardian.com/business/2017/feb/02/volvo-seeks-volunteers-for-self-driving-car-trial-in-west-london-public-roads"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www.theverge.com/2017/12/14/16776466/volvo-drive-me-self-driving-car-sweden-delay"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nacto.org/wp-content/uploads/2016/06/NACTO-Policy-Automated-Vehicles-201606.pdf" TargetMode="External"/><Relationship Id="rId2" Type="http://schemas.openxmlformats.org/officeDocument/2006/relationships/slide" Target="../slides/slide44.xml"/><Relationship Id="rId1" Type="http://schemas.openxmlformats.org/officeDocument/2006/relationships/notesMaster" Target="../notesMasters/notesMaster1.xml"/><Relationship Id="rId5" Type="http://schemas.openxmlformats.org/officeDocument/2006/relationships/hyperlink" Target="https://www.apbp.org/news/402457/APBP-Adopts-AV-Policy-Statement.htm" TargetMode="External"/><Relationship Id="rId4" Type="http://schemas.openxmlformats.org/officeDocument/2006/relationships/hyperlink" Target="https://www.ite.org/pub/?id=6059BDBD-AAEF-45E4-58F6-F14962022873" TargetMode="Externa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ncsl.org/research/transportation/autonomous-vehicles-self-driving-vehicles-enacted-legislation.aspx"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static.nhtsa.gov/odi/inv/2016/INCLA-PE16007-7876.PDF" TargetMode="External"/><Relationship Id="rId2" Type="http://schemas.openxmlformats.org/officeDocument/2006/relationships/slide" Target="../slides/slide50.xml"/><Relationship Id="rId1" Type="http://schemas.openxmlformats.org/officeDocument/2006/relationships/notesMaster" Target="../notesMasters/notesMaster1.xml"/><Relationship Id="rId6" Type="http://schemas.openxmlformats.org/officeDocument/2006/relationships/hyperlink" Target="https://www.ntsb.gov/news/press-releases/Pages/PR20170912.aspx" TargetMode="External"/><Relationship Id="rId5" Type="http://schemas.openxmlformats.org/officeDocument/2006/relationships/hyperlink" Target="https://www.globenewswire.com/news-release/2017/09/11/1117570/0/en/Landskroner-Grieco-Merriman-Issues-Statement-on-Behalf-of-the-Family-of-Joshua-Brown.html" TargetMode="External"/><Relationship Id="rId4" Type="http://schemas.openxmlformats.org/officeDocument/2006/relationships/hyperlink" Target="https://twitter.com/elonmusk/status/822128741228756992?lang=en" TargetMode="Externa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google.com/maps/place/N+Mill+Ave,+Tempe,+AZ+85281/@33.4364913,-111.9432021,143m/data=!3m1!1e3!4m5!3m4!1s0x872b09338c84a6a3:0x4eb48ca97885c3f7!8m2!3d33.4399425!4d-111.9446799"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storage.googleapis.com/sdc-prod/v1/safety-report/Safety%20Report%202018.pdf"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automotiveisac.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fmcsa.dot.gov/mission" TargetMode="External"/><Relationship Id="rId2" Type="http://schemas.openxmlformats.org/officeDocument/2006/relationships/slide" Target="../slides/slide90.xml"/><Relationship Id="rId1" Type="http://schemas.openxmlformats.org/officeDocument/2006/relationships/notesMaster" Target="../notesMasters/notesMaster1.xml"/><Relationship Id="rId5" Type="http://schemas.openxmlformats.org/officeDocument/2006/relationships/hyperlink" Target="https://www.transit.dot.gov/about-fta" TargetMode="External"/><Relationship Id="rId4" Type="http://schemas.openxmlformats.org/officeDocument/2006/relationships/hyperlink" Target="https://www.fhwa.dot.gov/about/" TargetMode="Externa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opr.ca.gov/docs/20181115-California_Automated_Vehicle_Principles_for_Healthy_and_Sustainable_Communities.pdf"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s://www.rand.org/pubs/research_reports/RR443-2.html"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sz="1200" b="0" dirty="0"/>
              <a:t>Slides were developed in 2019 Michael Clamann and Laura Sandt, </a:t>
            </a:r>
            <a:r>
              <a:rPr lang="en-US" sz="1200" dirty="0"/>
              <a:t>UNC Highway Safety Research Center. Funding was provided by the Pedestrian and Bicycle Information Center (PBIC). </a:t>
            </a:r>
            <a:endParaRPr lang="en-US" sz="1200" dirty="0" smtClean="0"/>
          </a:p>
          <a:p>
            <a:pPr marL="0" indent="0" algn="l">
              <a:buNone/>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Suggested Citation: </a:t>
            </a:r>
            <a:r>
              <a:rPr lang="en-US" sz="1200" b="0" kern="1200" dirty="0" smtClean="0">
                <a:solidFill>
                  <a:schemeClr val="tx1"/>
                </a:solidFill>
                <a:latin typeface="+mn-lt"/>
                <a:ea typeface="+mn-ea"/>
                <a:cs typeface="+mn-cs"/>
              </a:rPr>
              <a:t>Clamann,</a:t>
            </a:r>
            <a:r>
              <a:rPr lang="en-US" sz="1200" b="0" kern="1200" baseline="0" dirty="0" smtClean="0">
                <a:solidFill>
                  <a:schemeClr val="tx1"/>
                </a:solidFill>
                <a:latin typeface="+mn-lt"/>
                <a:ea typeface="+mn-ea"/>
                <a:cs typeface="+mn-cs"/>
              </a:rPr>
              <a:t> M. and </a:t>
            </a:r>
            <a:r>
              <a:rPr lang="en-US" sz="1200" kern="1200" dirty="0" smtClean="0">
                <a:solidFill>
                  <a:schemeClr val="tx1"/>
                </a:solidFill>
                <a:effectLst/>
                <a:latin typeface="+mn-lt"/>
                <a:ea typeface="+mn-ea"/>
                <a:cs typeface="+mn-cs"/>
              </a:rPr>
              <a:t>Sandt, L.</a:t>
            </a:r>
            <a:r>
              <a:rPr lang="en-US" sz="1200" kern="1200" baseline="0" dirty="0" smtClean="0">
                <a:solidFill>
                  <a:schemeClr val="tx1"/>
                </a:solidFill>
                <a:effectLst/>
                <a:latin typeface="+mn-lt"/>
                <a:ea typeface="+mn-ea"/>
                <a:cs typeface="+mn-cs"/>
              </a:rPr>
              <a:t> </a:t>
            </a:r>
            <a:r>
              <a:rPr lang="en-US" sz="1200" i="1" kern="1200" baseline="0" dirty="0" smtClean="0">
                <a:solidFill>
                  <a:schemeClr val="tx1"/>
                </a:solidFill>
                <a:effectLst/>
                <a:latin typeface="+mn-lt"/>
                <a:ea typeface="+mn-ea"/>
                <a:cs typeface="+mn-cs"/>
              </a:rPr>
              <a:t>PBIC Automated Vehicle Module Series. </a:t>
            </a:r>
            <a:r>
              <a:rPr lang="en-US" sz="1200" kern="1200" dirty="0" smtClean="0">
                <a:solidFill>
                  <a:schemeClr val="tx1"/>
                </a:solidFill>
                <a:effectLst/>
                <a:latin typeface="+mn-lt"/>
                <a:ea typeface="+mn-ea"/>
                <a:cs typeface="+mn-cs"/>
              </a:rPr>
              <a:t>Pedestrian and Bicycle Information Center, Chapel Hill, NC: 2019.</a:t>
            </a:r>
            <a:endParaRPr lang="en-US" sz="1200" dirty="0"/>
          </a:p>
          <a:p>
            <a:pPr marL="231115" indent="-231115" defTabSz="924458" eaLnBrk="0" fontAlgn="base" hangingPunct="0">
              <a:spcBef>
                <a:spcPct val="30000"/>
              </a:spcBef>
              <a:spcAft>
                <a:spcPct val="0"/>
              </a:spcAft>
              <a:defRPr/>
            </a:pPr>
            <a:endParaRPr lang="en-US" dirty="0"/>
          </a:p>
          <a:p>
            <a:pPr marL="231115" marR="0" lvl="0" indent="-231115" algn="l" defTabSz="924458" rtl="0" eaLnBrk="0" fontAlgn="base" latinLnBrk="0" hangingPunct="0">
              <a:lnSpc>
                <a:spcPct val="100000"/>
              </a:lnSpc>
              <a:spcBef>
                <a:spcPct val="30000"/>
              </a:spcBef>
              <a:spcAft>
                <a:spcPct val="0"/>
              </a:spcAft>
              <a:buClrTx/>
              <a:buSzTx/>
              <a:buFontTx/>
              <a:buNone/>
              <a:tabLst/>
              <a:defRPr/>
            </a:pPr>
            <a:r>
              <a:rPr lang="en-US" b="1" dirty="0"/>
              <a:t>Disclaimers: </a:t>
            </a:r>
          </a:p>
          <a:p>
            <a:pPr marL="231115" indent="-231115" defTabSz="924458" eaLnBrk="0" fontAlgn="base" hangingPunct="0">
              <a:spcBef>
                <a:spcPct val="30000"/>
              </a:spcBef>
              <a:spcAft>
                <a:spcPct val="0"/>
              </a:spcAft>
              <a:defRPr/>
            </a:pPr>
            <a:r>
              <a:rPr lang="en-US" dirty="0"/>
              <a:t>The focus of this module series is on </a:t>
            </a:r>
            <a:r>
              <a:rPr lang="en-US" i="1" dirty="0"/>
              <a:t>automated vehicles</a:t>
            </a:r>
            <a:r>
              <a:rPr lang="en-US" dirty="0"/>
              <a:t>, not </a:t>
            </a:r>
            <a:r>
              <a:rPr lang="en-US" i="1" dirty="0"/>
              <a:t>connected and automated vehicles </a:t>
            </a:r>
            <a:r>
              <a:rPr lang="en-US" dirty="0"/>
              <a:t>(CAV). In the context of these materials, vehicle connectivity is a possible component of vehicle automation, but it is not assumed to be part of the technology. </a:t>
            </a:r>
          </a:p>
          <a:p>
            <a:pPr marL="231115" indent="-231115" defTabSz="924458" eaLnBrk="0" fontAlgn="base" hangingPunct="0">
              <a:spcBef>
                <a:spcPct val="30000"/>
              </a:spcBef>
              <a:spcAft>
                <a:spcPct val="0"/>
              </a:spcAft>
              <a:defRPr/>
            </a:pPr>
            <a:r>
              <a:rPr lang="en-US" dirty="0"/>
              <a:t>Use of links, companies and products in these materials are for instructive purposes only and do not imply endorsement or support of any of the linked information, services, products, or providers.  </a:t>
            </a:r>
            <a:endParaRPr lang="en-US" dirty="0">
              <a:highlight>
                <a:srgbClr val="FFFF00"/>
              </a:highlight>
            </a:endParaRPr>
          </a:p>
          <a:p>
            <a:pPr marL="231115" indent="-231115" defTabSz="924458" eaLnBrk="0" fontAlgn="base" hangingPunct="0">
              <a:spcBef>
                <a:spcPct val="30000"/>
              </a:spcBef>
              <a:spcAft>
                <a:spcPct val="0"/>
              </a:spcAft>
              <a:defRPr/>
            </a:pPr>
            <a:endParaRPr lang="en-US" dirty="0"/>
          </a:p>
          <a:p>
            <a:pPr marL="231115" indent="-231115" defTabSz="924458" eaLnBrk="0" fontAlgn="base" hangingPunct="0">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pPr defTabSz="462229">
              <a:defRPr/>
            </a:pPr>
            <a:fld id="{0ED5A214-93CA-AE43-9B02-C7CD97A56FE6}" type="slidenum">
              <a:rPr lang="en-US">
                <a:solidFill>
                  <a:srgbClr val="000000"/>
                </a:solidFill>
                <a:latin typeface="Calibri"/>
              </a:rPr>
              <a:pPr defTabSz="462229">
                <a:defRPr/>
              </a:pPr>
              <a:t>1</a:t>
            </a:fld>
            <a:endParaRPr lang="en-US" dirty="0">
              <a:solidFill>
                <a:srgbClr val="000000"/>
              </a:solidFill>
              <a:latin typeface="Calibri"/>
            </a:endParaRPr>
          </a:p>
        </p:txBody>
      </p:sp>
    </p:spTree>
    <p:extLst>
      <p:ext uri="{BB962C8B-B14F-4D97-AF65-F5344CB8AC3E}">
        <p14:creationId xmlns:p14="http://schemas.microsoft.com/office/powerpoint/2010/main" val="349798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A connected transportation system where vehicles can communicate information with each other and their environment could enhance road safety by improving the ability of the driving system to accurately coordinate decisions based on environmental conditions. Connected vehicle technology can be deployed independently of automated vehicles but could be used to augment automation in the future.</a:t>
            </a:r>
          </a:p>
          <a:p>
            <a:r>
              <a:rPr lang="en-US" dirty="0"/>
              <a:t>In platooning, vehicles travel close together in an automated convoy to increase traffic capacity and fuel economy. A lead vehicle transmits control data (i.e., acceleration, braking, steering) so the following vehicles can react accordingly. </a:t>
            </a:r>
          </a:p>
          <a:p>
            <a:pPr defTabSz="924458">
              <a:defRPr/>
            </a:pPr>
            <a:endParaRPr lang="en-US" b="1" dirty="0"/>
          </a:p>
          <a:p>
            <a:pPr defTabSz="924458">
              <a:defRPr/>
            </a:pPr>
            <a:r>
              <a:rPr lang="en-US" b="1" dirty="0"/>
              <a:t>Notes to Instructor:</a:t>
            </a:r>
          </a:p>
          <a:p>
            <a:pPr marL="0" marR="0" lvl="0" indent="0" algn="l" defTabSz="924458" rtl="0" eaLnBrk="1" fontAlgn="auto" latinLnBrk="0" hangingPunct="1">
              <a:lnSpc>
                <a:spcPct val="100000"/>
              </a:lnSpc>
              <a:spcBef>
                <a:spcPts val="0"/>
              </a:spcBef>
              <a:spcAft>
                <a:spcPts val="0"/>
              </a:spcAft>
              <a:buClrTx/>
              <a:buSzTx/>
              <a:buFontTx/>
              <a:buNone/>
              <a:tabLst/>
              <a:defRPr/>
            </a:pPr>
            <a:r>
              <a:rPr lang="en-US" dirty="0"/>
              <a:t>These modules are limited in their attention to connected vehicle topics. For additional information, see OST-R information on connected vehicles available at </a:t>
            </a:r>
            <a:r>
              <a:rPr lang="en-US" dirty="0">
                <a:hlinkClick r:id="rId3"/>
              </a:rPr>
              <a:t>https://www.its.dot.gov/research_areas/connected_vehicle.htm</a:t>
            </a:r>
            <a:endParaRPr lang="en-US" dirty="0"/>
          </a:p>
          <a:p>
            <a:pPr defTabSz="924458">
              <a:defRPr/>
            </a:pPr>
            <a:endParaRPr lang="en-US" b="1" dirty="0"/>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11</a:t>
            </a:fld>
            <a:endParaRPr lang="en-US"/>
          </a:p>
        </p:txBody>
      </p:sp>
    </p:spTree>
    <p:extLst>
      <p:ext uri="{BB962C8B-B14F-4D97-AF65-F5344CB8AC3E}">
        <p14:creationId xmlns:p14="http://schemas.microsoft.com/office/powerpoint/2010/main" val="1232308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 </a:t>
            </a:r>
          </a:p>
          <a:p>
            <a:r>
              <a:rPr lang="en-US" dirty="0"/>
              <a:t>V2X requires some kind of wireless communication technology to move signals between vehicles and other connected nodes. </a:t>
            </a:r>
          </a:p>
          <a:p>
            <a:r>
              <a:rPr lang="en-US" dirty="0"/>
              <a:t>5G uses existing infrastructure, but it will be shared with other network users (e.g., smartphones)</a:t>
            </a:r>
          </a:p>
          <a:p>
            <a:r>
              <a:rPr lang="en-US" dirty="0"/>
              <a:t>DSRC requires Installing new infrastructure, but it will be dedicated only to transportation systems</a:t>
            </a:r>
          </a:p>
          <a:p>
            <a:endParaRPr lang="en-US" dirty="0"/>
          </a:p>
          <a:p>
            <a:r>
              <a:rPr lang="en-US" b="1" dirty="0"/>
              <a:t>Image Source</a:t>
            </a:r>
            <a:r>
              <a:rPr lang="en-US" dirty="0"/>
              <a:t>: </a:t>
            </a:r>
            <a:r>
              <a:rPr lang="en-US" dirty="0">
                <a:hlinkClick r:id="rId3"/>
              </a:rPr>
              <a:t>https://www.its.dot.gov/cv_basics/cv_basics_what.htm</a:t>
            </a:r>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12</a:t>
            </a:fld>
            <a:endParaRPr lang="en-US"/>
          </a:p>
        </p:txBody>
      </p:sp>
    </p:spTree>
    <p:extLst>
      <p:ext uri="{BB962C8B-B14F-4D97-AF65-F5344CB8AC3E}">
        <p14:creationId xmlns:p14="http://schemas.microsoft.com/office/powerpoint/2010/main" val="1258474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a:t>
            </a:r>
            <a:r>
              <a:rPr lang="en-US" dirty="0"/>
              <a:t>:</a:t>
            </a:r>
          </a:p>
          <a:p>
            <a:r>
              <a:rPr lang="en-US" dirty="0"/>
              <a:t>Surface Vehicle Recommended Practice J3016: Taxonomy and Definitions for Terms Related to Driving Automation Systems for On-Road Motor Vehicles (June 2018)</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13</a:t>
            </a:fld>
            <a:endParaRPr lang="en-US"/>
          </a:p>
        </p:txBody>
      </p:sp>
    </p:spTree>
    <p:extLst>
      <p:ext uri="{BB962C8B-B14F-4D97-AF65-F5344CB8AC3E}">
        <p14:creationId xmlns:p14="http://schemas.microsoft.com/office/powerpoint/2010/main" val="4255321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SAE developed a taxonomy including six automation levels to describe how responsibilities are divided between a driver and a system for different types of automated vehicles. The levels range from ranging from no driving automation (level 0) to full driving automation (level 5). The levels of driving automation are associated with roles played by the driver and the system when in performing the dynamic driving task (DDT) and/or DDT fallback. The SAE Levels of Automation are broadly used when describing automated vehicle functions and capabilities. </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14</a:t>
            </a:fld>
            <a:endParaRPr lang="en-US"/>
          </a:p>
        </p:txBody>
      </p:sp>
    </p:spTree>
    <p:extLst>
      <p:ext uri="{BB962C8B-B14F-4D97-AF65-F5344CB8AC3E}">
        <p14:creationId xmlns:p14="http://schemas.microsoft.com/office/powerpoint/2010/main" val="102220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a:t>
            </a:r>
          </a:p>
          <a:p>
            <a:r>
              <a:rPr lang="en-US" dirty="0"/>
              <a:t>Potential student activity 1: find an article in the news that talks about “autonomous” vehicles. What level of autonomy are they referencing?</a:t>
            </a:r>
          </a:p>
          <a:p>
            <a:r>
              <a:rPr lang="en-US" dirty="0"/>
              <a:t>Potential student activity 2: have a class discussion around the question, “what are the advantages and disadvantages of self-driving cars?” Make a list of each. Consider revisiting at the end of the course to see if the students’ opinions have changed. </a:t>
            </a:r>
          </a:p>
        </p:txBody>
      </p:sp>
      <p:sp>
        <p:nvSpPr>
          <p:cNvPr id="4" name="Slide Number Placeholder 3"/>
          <p:cNvSpPr>
            <a:spLocks noGrp="1"/>
          </p:cNvSpPr>
          <p:nvPr>
            <p:ph type="sldNum" sz="quarter" idx="5"/>
          </p:nvPr>
        </p:nvSpPr>
        <p:spPr/>
        <p:txBody>
          <a:bodyPr/>
          <a:lstStyle/>
          <a:p>
            <a:fld id="{1D336513-538C-462C-9A4A-055F93FB7D0F}" type="slidenum">
              <a:rPr lang="en-US" smtClean="0"/>
              <a:t>15</a:t>
            </a:fld>
            <a:endParaRPr lang="en-US"/>
          </a:p>
        </p:txBody>
      </p:sp>
    </p:spTree>
    <p:extLst>
      <p:ext uri="{BB962C8B-B14F-4D97-AF65-F5344CB8AC3E}">
        <p14:creationId xmlns:p14="http://schemas.microsoft.com/office/powerpoint/2010/main" val="132104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module provides a recent history of AV technology development (since the 1980s) and highlights of current applications and future projections.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16</a:t>
            </a:fld>
            <a:endParaRPr lang="en-US"/>
          </a:p>
        </p:txBody>
      </p:sp>
    </p:spTree>
    <p:extLst>
      <p:ext uri="{BB962C8B-B14F-4D97-AF65-F5344CB8AC3E}">
        <p14:creationId xmlns:p14="http://schemas.microsoft.com/office/powerpoint/2010/main" val="4069939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p>
          <a:p>
            <a:r>
              <a:rPr lang="en-US" dirty="0"/>
              <a:t>Modern AV research dates back to the mid 1980s. </a:t>
            </a:r>
          </a:p>
          <a:p>
            <a:r>
              <a:rPr lang="en-US" dirty="0"/>
              <a:t>The </a:t>
            </a:r>
            <a:r>
              <a:rPr lang="en-US" dirty="0" err="1"/>
              <a:t>Navlab</a:t>
            </a:r>
            <a:r>
              <a:rPr lang="en-US" dirty="0"/>
              <a:t> in the Carnegie Mellon school of Computer Science has been developing a series of computer-controlled vehicles since 1984. they also conducted early pedestrian detection research.</a:t>
            </a:r>
          </a:p>
          <a:p>
            <a:r>
              <a:rPr lang="en-US" dirty="0"/>
              <a:t>Mercedes </a:t>
            </a:r>
            <a:r>
              <a:rPr lang="en-US" dirty="0" err="1"/>
              <a:t>VaMoRs</a:t>
            </a:r>
            <a:r>
              <a:rPr lang="en-US" dirty="0"/>
              <a:t> (</a:t>
            </a:r>
            <a:r>
              <a:rPr lang="en-US" dirty="0" err="1"/>
              <a:t>Versuchfahrzeug</a:t>
            </a:r>
            <a:r>
              <a:rPr lang="en-US" dirty="0"/>
              <a:t> </a:t>
            </a:r>
            <a:r>
              <a:rPr lang="en-US" dirty="0" err="1"/>
              <a:t>für</a:t>
            </a:r>
            <a:r>
              <a:rPr lang="en-US" dirty="0"/>
              <a:t> </a:t>
            </a:r>
            <a:r>
              <a:rPr lang="en-US" dirty="0" err="1"/>
              <a:t>autonome</a:t>
            </a:r>
            <a:r>
              <a:rPr lang="en-US" dirty="0"/>
              <a:t> </a:t>
            </a:r>
            <a:r>
              <a:rPr lang="en-US" dirty="0" err="1"/>
              <a:t>Mobilitaet</a:t>
            </a:r>
            <a:r>
              <a:rPr lang="en-US" dirty="0"/>
              <a:t> und </a:t>
            </a:r>
            <a:r>
              <a:rPr lang="en-US" dirty="0" err="1"/>
              <a:t>RechnerSehen</a:t>
            </a:r>
            <a:r>
              <a:rPr lang="en-US" dirty="0"/>
              <a:t>, translation: “research vehicle for automated mobility and computer vision”). Used different sensors to interpret lines on the road similarly to how automated vehicles work today. It was first demonstrated in 1986 and was capable of speeds up to 60mph,</a:t>
            </a:r>
          </a:p>
          <a:p>
            <a:r>
              <a:rPr lang="en-US" dirty="0" err="1"/>
              <a:t>VaMoRs</a:t>
            </a:r>
            <a:r>
              <a:rPr lang="en-US" dirty="0"/>
              <a:t> led to the Eureka PROMETHEUS Project, a 750 million Euro driverless vehicle project that ran from 1987 to 1995. The final product of PROMETHEUS was a car that drove without human intervention for 98 miles</a:t>
            </a:r>
          </a:p>
          <a:p>
            <a:r>
              <a:rPr lang="en-US" dirty="0"/>
              <a:t>The computer science concepts in AI required for AVs were developed in the 1950s and applied to vehicles in the 1980s, but the performance of these AI systems was limited. The sudden surge in innovation in the 200s and beyond was due to the availability of more powerful computers and the data to inform the advanced AI. </a:t>
            </a:r>
          </a:p>
          <a:p>
            <a:endParaRPr lang="en-US" dirty="0"/>
          </a:p>
          <a:p>
            <a:r>
              <a:rPr lang="en-US" b="1" dirty="0"/>
              <a:t>Image source</a:t>
            </a:r>
            <a:r>
              <a:rPr lang="en-US" dirty="0"/>
              <a:t>: https://frc.ri.cmu.edu/~hpm/book98/fig.ch2/p042.html</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17</a:t>
            </a:fld>
            <a:endParaRPr lang="en-US"/>
          </a:p>
        </p:txBody>
      </p:sp>
    </p:spTree>
    <p:extLst>
      <p:ext uri="{BB962C8B-B14F-4D97-AF65-F5344CB8AC3E}">
        <p14:creationId xmlns:p14="http://schemas.microsoft.com/office/powerpoint/2010/main" val="334551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DARPA is the Defense Advanced Research Projects Agency. Their mission is to “make pivotal investments in breakthrough technologies for national security.”</a:t>
            </a:r>
          </a:p>
          <a:p>
            <a:endParaRPr lang="en-US" dirty="0"/>
          </a:p>
          <a:p>
            <a:r>
              <a:rPr lang="en-US" dirty="0"/>
              <a:t>The 2003 DARPA challenge was open to anyone and offered a $1M prize to the first to finish a difficult </a:t>
            </a:r>
            <a:r>
              <a:rPr lang="en-US" dirty="0">
                <a:solidFill>
                  <a:schemeClr val="tx1"/>
                </a:solidFill>
              </a:rPr>
              <a:t>142 mile course in under 10 hours.</a:t>
            </a:r>
          </a:p>
          <a:p>
            <a:endParaRPr lang="en-US" dirty="0">
              <a:solidFill>
                <a:schemeClr val="tx1"/>
              </a:solidFill>
            </a:endParaRPr>
          </a:p>
          <a:p>
            <a:r>
              <a:rPr lang="en-US" dirty="0">
                <a:solidFill>
                  <a:schemeClr val="tx1"/>
                </a:solidFill>
              </a:rPr>
              <a:t>2004 Grand Challenge had 15 teams and no winner (best distance was 7.5 miles). In 2005, </a:t>
            </a:r>
            <a:r>
              <a:rPr lang="en-US" sz="2900" dirty="0">
                <a:solidFill>
                  <a:schemeClr val="tx1"/>
                </a:solidFill>
              </a:rPr>
              <a:t>195 teams tried to complete a 132-mile off-road course for $2 million. Stanford’s “Stanley” won in under 7 hours. Other finishers included CMU, Gray Insurance, and </a:t>
            </a:r>
            <a:r>
              <a:rPr lang="en-US" sz="2900" dirty="0" err="1">
                <a:solidFill>
                  <a:schemeClr val="tx1"/>
                </a:solidFill>
              </a:rPr>
              <a:t>OshKosh</a:t>
            </a:r>
            <a:r>
              <a:rPr lang="en-US" sz="2900" dirty="0">
                <a:solidFill>
                  <a:schemeClr val="tx1"/>
                </a:solidFill>
              </a:rPr>
              <a:t> Truck Corp (pictured). In 2007, the third challenge featured a </a:t>
            </a:r>
            <a:r>
              <a:rPr lang="en-US" dirty="0">
                <a:solidFill>
                  <a:schemeClr val="tx1"/>
                </a:solidFill>
              </a:rPr>
              <a:t>60-mile urban course to be completed in under 6 hours for $2 million. Tartan Racing’s “Boss” won in 4:10 and the </a:t>
            </a:r>
            <a:r>
              <a:rPr lang="en-US" dirty="0"/>
              <a:t>Stanford team came in second.</a:t>
            </a:r>
          </a:p>
          <a:p>
            <a:pPr lvl="1"/>
            <a:endParaRPr lang="en-US" dirty="0">
              <a:solidFill>
                <a:schemeClr val="tx1"/>
              </a:solidFill>
            </a:endParaRPr>
          </a:p>
          <a:p>
            <a:pPr marL="0" lvl="1" defTabSz="924458">
              <a:defRPr/>
            </a:pPr>
            <a:r>
              <a:rPr lang="en-US" baseline="0" dirty="0"/>
              <a:t>Several competitors went on to form driverless car companies. Stanford’s AI lab (SAIL) had closed in 1980, and reopened under Sebastian </a:t>
            </a:r>
            <a:r>
              <a:rPr lang="en-US" baseline="0" dirty="0" err="1"/>
              <a:t>Thrun</a:t>
            </a:r>
            <a:r>
              <a:rPr lang="en-US" baseline="0" dirty="0"/>
              <a:t> in 2004. </a:t>
            </a:r>
            <a:r>
              <a:rPr lang="en-US" baseline="0" dirty="0" err="1"/>
              <a:t>Thrun’s</a:t>
            </a:r>
            <a:r>
              <a:rPr lang="en-US" baseline="0" dirty="0"/>
              <a:t> team won DGC in 2005 and placed second in 2007. </a:t>
            </a:r>
            <a:r>
              <a:rPr lang="en-US" baseline="0" dirty="0" err="1"/>
              <a:t>Thrun</a:t>
            </a:r>
            <a:r>
              <a:rPr lang="en-US" baseline="0" dirty="0"/>
              <a:t> went on to develop the Google Driverless Car. The Program Manager for the Challenge was Gil Pratt, who now runs Toyota Research. Chris </a:t>
            </a:r>
            <a:r>
              <a:rPr lang="en-US" baseline="0" dirty="0" err="1"/>
              <a:t>Urmson</a:t>
            </a:r>
            <a:r>
              <a:rPr lang="en-US" baseline="0" dirty="0"/>
              <a:t> of the CMU team was hired by </a:t>
            </a:r>
            <a:r>
              <a:rPr lang="en-US" baseline="0" dirty="0" err="1"/>
              <a:t>Thrun</a:t>
            </a:r>
            <a:r>
              <a:rPr lang="en-US" baseline="0" dirty="0"/>
              <a:t> and went on run Waymo and later Aurora.</a:t>
            </a:r>
          </a:p>
          <a:p>
            <a:pPr marL="0" lvl="1" defTabSz="924458">
              <a:defRPr/>
            </a:pPr>
            <a:endParaRPr lang="en-US" baseline="0" dirty="0"/>
          </a:p>
          <a:p>
            <a:pPr marL="0" lvl="1" defTabSz="924458">
              <a:defRPr/>
            </a:pPr>
            <a:r>
              <a:rPr lang="en-US" b="1" baseline="0" dirty="0"/>
              <a:t>Image source: </a:t>
            </a:r>
            <a:r>
              <a:rPr lang="en-US" baseline="0" dirty="0"/>
              <a:t>DARPA: </a:t>
            </a:r>
            <a:r>
              <a:rPr lang="en-US" dirty="0">
                <a:hlinkClick r:id="rId3"/>
              </a:rPr>
              <a:t>https://archive.darpa.mil/grandchallenge04/Web_Photos/sat/Full/DARPAGCSa_30.jpg</a:t>
            </a:r>
            <a:endParaRPr lang="en-US" baseline="0" dirty="0"/>
          </a:p>
          <a:p>
            <a:pPr lvl="1"/>
            <a:endParaRPr lang="en-US" dirty="0">
              <a:solidFill>
                <a:schemeClr val="tx1"/>
              </a:solidFill>
            </a:endParaRPr>
          </a:p>
        </p:txBody>
      </p:sp>
      <p:sp>
        <p:nvSpPr>
          <p:cNvPr id="4" name="Slide Number Placeholder 3"/>
          <p:cNvSpPr>
            <a:spLocks noGrp="1"/>
          </p:cNvSpPr>
          <p:nvPr>
            <p:ph type="sldNum" sz="quarter" idx="10"/>
          </p:nvPr>
        </p:nvSpPr>
        <p:spPr/>
        <p:txBody>
          <a:bodyPr/>
          <a:lstStyle/>
          <a:p>
            <a:fld id="{CBA6CF91-1C3F-49B9-847B-1EDA0711DAA0}" type="slidenum">
              <a:rPr lang="en-US" smtClean="0"/>
              <a:t>18</a:t>
            </a:fld>
            <a:endParaRPr lang="en-US"/>
          </a:p>
        </p:txBody>
      </p:sp>
    </p:spTree>
    <p:extLst>
      <p:ext uri="{BB962C8B-B14F-4D97-AF65-F5344CB8AC3E}">
        <p14:creationId xmlns:p14="http://schemas.microsoft.com/office/powerpoint/2010/main" val="2652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Autonomous vehicles could change multiple transportation concepts. The examples on these next slides show 3 different applications.</a:t>
            </a:r>
          </a:p>
          <a:p>
            <a:endParaRPr lang="en-US" dirty="0"/>
          </a:p>
          <a:p>
            <a:r>
              <a:rPr lang="en-US" dirty="0"/>
              <a:t>Waymo started the Waymo One early rider program at the end of 2018 in the Phoenix metro area. Waymo One lets participants use an app to call an autonomous Waymo vehicle to bring them to a destination within a service area. It was originally open to 400 participants called the “Early Riders” who could travel in a 100 square mile service area. Each car included a backup driver during deployment. Participants were required to sign non-disclosure agreements.</a:t>
            </a:r>
          </a:p>
          <a:p>
            <a:endParaRPr lang="en-US" dirty="0"/>
          </a:p>
          <a:p>
            <a:r>
              <a:rPr lang="en-US" b="1" dirty="0"/>
              <a:t>Reference</a:t>
            </a:r>
            <a:r>
              <a:rPr lang="en-US" dirty="0"/>
              <a:t>:</a:t>
            </a:r>
          </a:p>
          <a:p>
            <a:r>
              <a:rPr lang="en-US" dirty="0"/>
              <a:t>Morgan Stanley (2017). The EDGE: Autonomous Vehicles. Available at https://www.morganstanley.com/im/publication/insights/investment-insights/ii_edge_autonomousvehicles_us.pdf?1544764367308</a:t>
            </a:r>
          </a:p>
          <a:p>
            <a:endParaRPr lang="en-US" dirty="0"/>
          </a:p>
          <a:p>
            <a:r>
              <a:rPr lang="en-US" b="1" dirty="0"/>
              <a:t>Image Source</a:t>
            </a:r>
            <a:r>
              <a:rPr lang="en-US" dirty="0"/>
              <a:t>: Waymo Team: </a:t>
            </a:r>
            <a:r>
              <a:rPr lang="en-US" dirty="0">
                <a:hlinkClick r:id="rId3"/>
              </a:rPr>
              <a:t>https://medium.com/waymo/waymo-one-the-next-step-on-our-self-driving-journey-6d0c075b0e9b</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19</a:t>
            </a:fld>
            <a:endParaRPr lang="en-US"/>
          </a:p>
        </p:txBody>
      </p:sp>
    </p:spTree>
    <p:extLst>
      <p:ext uri="{BB962C8B-B14F-4D97-AF65-F5344CB8AC3E}">
        <p14:creationId xmlns:p14="http://schemas.microsoft.com/office/powerpoint/2010/main" val="2712489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Interstate highways provide a welcome environment for automated vehicles because of:</a:t>
            </a:r>
          </a:p>
          <a:p>
            <a:pPr marL="628650" lvl="1" indent="-171450">
              <a:buFont typeface="Arial" panose="020B0604020202020204" pitchFamily="34" charset="0"/>
              <a:buChar char="•"/>
            </a:pPr>
            <a:r>
              <a:rPr lang="en-US" dirty="0"/>
              <a:t>Clear markings, consistent speeds and gradual turns</a:t>
            </a:r>
          </a:p>
          <a:p>
            <a:pPr marL="628650" lvl="1" indent="-171450">
              <a:buFont typeface="Arial" panose="020B0604020202020204" pitchFamily="34" charset="0"/>
              <a:buChar char="•"/>
            </a:pPr>
            <a:r>
              <a:rPr lang="en-US" dirty="0"/>
              <a:t>No traffic lights, less chaotic scenery to confuse sensors, and </a:t>
            </a:r>
          </a:p>
          <a:p>
            <a:pPr marL="628650" lvl="1" indent="-171450">
              <a:buFont typeface="Arial" panose="020B0604020202020204" pitchFamily="34" charset="0"/>
              <a:buChar char="•"/>
            </a:pPr>
            <a:r>
              <a:rPr lang="en-US" dirty="0"/>
              <a:t>Reduced numbers of vulnerable road users</a:t>
            </a:r>
          </a:p>
          <a:p>
            <a:r>
              <a:rPr lang="en-US" dirty="0"/>
              <a:t>Trucking companies could reduce costs by decreasing the number of drivers and taking advantage of </a:t>
            </a:r>
            <a:r>
              <a:rPr lang="en-US" i="1" dirty="0"/>
              <a:t>platooning</a:t>
            </a:r>
          </a:p>
          <a:p>
            <a:pPr marL="628650" lvl="1" indent="-171450">
              <a:buFont typeface="Arial" panose="020B0604020202020204" pitchFamily="34" charset="0"/>
              <a:buChar char="•"/>
            </a:pPr>
            <a:r>
              <a:rPr lang="en-US" dirty="0"/>
              <a:t>In truck platooning, a lead truck sends wireless commands to one or more following trucks to regulate speed, steering, braking and distance between the trucks</a:t>
            </a:r>
          </a:p>
          <a:p>
            <a:pPr marL="628650" lvl="1" indent="-171450">
              <a:buFont typeface="Arial" panose="020B0604020202020204" pitchFamily="34" charset="0"/>
              <a:buChar char="•"/>
            </a:pPr>
            <a:r>
              <a:rPr lang="en-US" dirty="0"/>
              <a:t>Air drag is reduced, reducing fuel consumption by up to 15%</a:t>
            </a:r>
          </a:p>
          <a:p>
            <a:pPr marL="628650" lvl="1" indent="-171450">
              <a:buFont typeface="Arial" panose="020B0604020202020204" pitchFamily="34" charset="0"/>
              <a:buChar char="•"/>
            </a:pPr>
            <a:r>
              <a:rPr lang="en-US" dirty="0"/>
              <a:t>Safety distance between trucks can be reduced from 50 to 15 meters, reducing highway congestion</a:t>
            </a:r>
          </a:p>
          <a:p>
            <a:pPr marL="628650" lvl="1" indent="-171450">
              <a:buFont typeface="Arial" panose="020B0604020202020204" pitchFamily="34" charset="0"/>
              <a:buChar char="•"/>
            </a:pPr>
            <a:r>
              <a:rPr lang="en-US" dirty="0"/>
              <a:t>Platooning could reduce the driver’s workload, or remove the driver entirely</a:t>
            </a:r>
          </a:p>
          <a:p>
            <a:pPr lvl="1"/>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application is controversial because reducing the number of drivers will also affect many people’s livelihoods, as there are currently 3.5 million truck drivers in the US alone.</a:t>
            </a:r>
          </a:p>
          <a:p>
            <a:pPr lvl="1"/>
            <a:endParaRPr lang="en-US" dirty="0"/>
          </a:p>
          <a:p>
            <a:pPr lvl="0"/>
            <a:r>
              <a:rPr lang="en-US" b="1" dirty="0"/>
              <a:t>Image source</a:t>
            </a:r>
            <a:r>
              <a:rPr lang="en-US" dirty="0"/>
              <a:t>: Volpe </a:t>
            </a:r>
            <a:r>
              <a:rPr lang="en-US" dirty="0">
                <a:hlinkClick r:id="rId3"/>
              </a:rPr>
              <a:t>https://www.volpe.dot.gov/news/researchers-reveal-safety-impact-following-distances-between-heavy-trucks-automated-platoons</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20</a:t>
            </a:fld>
            <a:endParaRPr lang="en-US"/>
          </a:p>
        </p:txBody>
      </p:sp>
    </p:spTree>
    <p:extLst>
      <p:ext uri="{BB962C8B-B14F-4D97-AF65-F5344CB8AC3E}">
        <p14:creationId xmlns:p14="http://schemas.microsoft.com/office/powerpoint/2010/main" val="768409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Disclaimer:</a:t>
            </a:r>
            <a:r>
              <a:rPr lang="en-US" sz="1200" baseline="0" dirty="0"/>
              <a:t> </a:t>
            </a:r>
            <a:r>
              <a:rPr lang="en-US" sz="1200" dirty="0"/>
              <a:t>This material is based upon work supported by the Federal Highway Administration under Cooperative Agreement No. DTFH61-16-H-00029. Any opinions, findings, and conclusions or recommendations expressed in this publication are those of the Author(s) and do not necessarily reflect the view of the Federal Highway Administration and the National Highway Traffic Safety Administration.</a:t>
            </a:r>
          </a:p>
          <a:p>
            <a:endParaRPr lang="en-US" dirty="0"/>
          </a:p>
        </p:txBody>
      </p:sp>
      <p:sp>
        <p:nvSpPr>
          <p:cNvPr id="4" name="Slide Number Placeholder 3"/>
          <p:cNvSpPr>
            <a:spLocks noGrp="1"/>
          </p:cNvSpPr>
          <p:nvPr>
            <p:ph type="sldNum" sz="quarter" idx="10"/>
          </p:nvPr>
        </p:nvSpPr>
        <p:spPr/>
        <p:txBody>
          <a:bodyPr/>
          <a:lstStyle/>
          <a:p>
            <a:fld id="{1D336513-538C-462C-9A4A-055F93FB7D0F}" type="slidenum">
              <a:rPr lang="en-US" smtClean="0"/>
              <a:t>2</a:t>
            </a:fld>
            <a:endParaRPr lang="en-US"/>
          </a:p>
        </p:txBody>
      </p:sp>
    </p:spTree>
    <p:extLst>
      <p:ext uri="{BB962C8B-B14F-4D97-AF65-F5344CB8AC3E}">
        <p14:creationId xmlns:p14="http://schemas.microsoft.com/office/powerpoint/2010/main" val="888446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Short shuttle routes are a convenient entry point for automated vehicles. There are several advantages: </a:t>
            </a:r>
          </a:p>
          <a:p>
            <a:pPr marL="171450" lvl="0" indent="-171450">
              <a:buFont typeface="Arial" panose="020B0604020202020204" pitchFamily="34" charset="0"/>
              <a:buChar char="•"/>
            </a:pPr>
            <a:r>
              <a:rPr lang="en-US" dirty="0"/>
              <a:t>Fixed routes are easy to maintain</a:t>
            </a:r>
          </a:p>
          <a:p>
            <a:pPr marL="171450" lvl="0" indent="-171450">
              <a:buFont typeface="Arial" panose="020B0604020202020204" pitchFamily="34" charset="0"/>
              <a:buChar char="•"/>
            </a:pPr>
            <a:r>
              <a:rPr lang="en-US" dirty="0"/>
              <a:t>Low speeds present fewer safety challenges</a:t>
            </a:r>
          </a:p>
          <a:p>
            <a:pPr marL="171450" lvl="0" indent="-171450">
              <a:buFont typeface="Arial" panose="020B0604020202020204" pitchFamily="34" charset="0"/>
              <a:buChar char="•"/>
            </a:pPr>
            <a:r>
              <a:rPr lang="en-US" dirty="0"/>
              <a:t>Help solve first- and last-mile challenges, expanding the reach of mass transit</a:t>
            </a:r>
          </a:p>
          <a:p>
            <a:pPr lvl="1"/>
            <a:r>
              <a:rPr lang="en-US" dirty="0"/>
              <a:t>Early deployments at residential communities, office parks, large events, resorts, parks, and school campuses</a:t>
            </a:r>
          </a:p>
          <a:p>
            <a:r>
              <a:rPr lang="en-US" dirty="0"/>
              <a:t>Urban shuttles are a possible gateway technology to on-demand routes</a:t>
            </a:r>
          </a:p>
          <a:p>
            <a:endParaRPr lang="en-US" dirty="0"/>
          </a:p>
          <a:p>
            <a:r>
              <a:rPr lang="en-US" b="1" dirty="0"/>
              <a:t>Image source </a:t>
            </a:r>
            <a:r>
              <a:rPr lang="en-US" b="0" dirty="0"/>
              <a:t>(clockwise from left)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Vital Vegas: </a:t>
            </a:r>
            <a:r>
              <a:rPr lang="en-US" dirty="0">
                <a:hlinkClick r:id="rId3"/>
              </a:rPr>
              <a:t>https://vitalvegas.com/downtown-las-vegas-self-driving-shuttle/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University of Michigan </a:t>
            </a:r>
            <a:r>
              <a:rPr lang="en-US" dirty="0" err="1"/>
              <a:t>Mcity</a:t>
            </a:r>
            <a:r>
              <a:rPr lang="en-US" dirty="0"/>
              <a:t>: </a:t>
            </a:r>
            <a:r>
              <a:rPr lang="en-US" dirty="0">
                <a:hlinkClick r:id="rId4"/>
              </a:rPr>
              <a:t>https://mcity.umich.edu/mcity-driverless-shuttle-testing-begins/</a:t>
            </a:r>
            <a:endParaRPr lang="en-US" dirty="0"/>
          </a:p>
          <a:p>
            <a:r>
              <a:rPr lang="en-US" dirty="0" err="1"/>
              <a:t>ecoPRT</a:t>
            </a:r>
            <a:r>
              <a:rPr lang="en-US" dirty="0"/>
              <a:t>: </a:t>
            </a:r>
            <a:r>
              <a:rPr lang="en-US" dirty="0">
                <a:hlinkClick r:id="rId5"/>
              </a:rPr>
              <a:t>http://ecoprt.com/</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21</a:t>
            </a:fld>
            <a:endParaRPr lang="en-US"/>
          </a:p>
        </p:txBody>
      </p:sp>
    </p:spTree>
    <p:extLst>
      <p:ext uri="{BB962C8B-B14F-4D97-AF65-F5344CB8AC3E}">
        <p14:creationId xmlns:p14="http://schemas.microsoft.com/office/powerpoint/2010/main" val="1465362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 </a:t>
            </a:r>
          </a:p>
          <a:p>
            <a:r>
              <a:rPr lang="en-US" dirty="0"/>
              <a:t>Hypothetical projections of the total U.S. vehicle fleet composition with respect to level of automation, indicating that lower levels of automated vehicles will represent a large portion of the vehicle fleet for a long period of time. Data are hypothetical as there is currently no industry consensus or reliable estimate for specific levels of automation over time.</a:t>
            </a:r>
          </a:p>
          <a:p>
            <a:endParaRPr lang="en-US" dirty="0"/>
          </a:p>
          <a:p>
            <a:r>
              <a:rPr lang="en-US" b="1" dirty="0"/>
              <a:t>Image Source</a:t>
            </a:r>
            <a:r>
              <a:rPr lang="en-US" dirty="0"/>
              <a:t>: Sandt, L. &amp; Owens, J.M. (August 2017). Discussion Guide for Automated and Connected Vehicles, Pedestrians, and Bicyclists. Pedestrian and Bicycle Information Center. Chapel Hill, NC.</a:t>
            </a:r>
          </a:p>
        </p:txBody>
      </p:sp>
      <p:sp>
        <p:nvSpPr>
          <p:cNvPr id="4" name="Slide Number Placeholder 3"/>
          <p:cNvSpPr>
            <a:spLocks noGrp="1"/>
          </p:cNvSpPr>
          <p:nvPr>
            <p:ph type="sldNum" sz="quarter" idx="5"/>
          </p:nvPr>
        </p:nvSpPr>
        <p:spPr/>
        <p:txBody>
          <a:bodyPr/>
          <a:lstStyle/>
          <a:p>
            <a:fld id="{1D336513-538C-462C-9A4A-055F93FB7D0F}" type="slidenum">
              <a:rPr lang="en-US" smtClean="0"/>
              <a:t>22</a:t>
            </a:fld>
            <a:endParaRPr lang="en-US"/>
          </a:p>
        </p:txBody>
      </p:sp>
    </p:spTree>
    <p:extLst>
      <p:ext uri="{BB962C8B-B14F-4D97-AF65-F5344CB8AC3E}">
        <p14:creationId xmlns:p14="http://schemas.microsoft.com/office/powerpoint/2010/main" val="3438877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p>
          <a:p>
            <a:r>
              <a:rPr lang="en-US" dirty="0"/>
              <a:t>Moore’s law is an observation of a historical trend in computing technology that shows an exponential increase in computing capacity (doubling every 2 months). Many have acknowledged that this growth trend cannot continue in perpetuity.  Yet it is one indicator that the computing power and cost of AV-related technologies will continue to improve over time, making more tech breakthroughs possible.</a:t>
            </a:r>
          </a:p>
          <a:p>
            <a:endParaRPr lang="en-US" dirty="0"/>
          </a:p>
          <a:p>
            <a:r>
              <a:rPr lang="en-US" b="1" dirty="0"/>
              <a:t>Notes to Instructor</a:t>
            </a:r>
            <a:r>
              <a:rPr lang="en-US" dirty="0"/>
              <a:t>:</a:t>
            </a:r>
          </a:p>
          <a:p>
            <a:r>
              <a:rPr lang="en-US" dirty="0"/>
              <a:t>Moore’s Law is named for Gordon Moore, one of the inventors of integrated circuits, and Chairman of Intel. Moore observed in the 1970s that they could squeeze twice as many transistors on an integrated circuit every 24 months. Given that the electrons have less distance to travel, the circuits also run twice as fast, providing an overall quadrupling of computational power. Source: </a:t>
            </a:r>
            <a:r>
              <a:rPr lang="en-US" dirty="0">
                <a:hlinkClick r:id="rId3"/>
              </a:rPr>
              <a:t>https://www.kurzweilai.net/the-law-of-accelerating-returns</a:t>
            </a:r>
            <a:endParaRPr lang="en-US" dirty="0"/>
          </a:p>
          <a:p>
            <a:endParaRPr lang="en-US" dirty="0"/>
          </a:p>
          <a:p>
            <a:r>
              <a:rPr lang="en-US" b="1" dirty="0"/>
              <a:t>Image source</a:t>
            </a:r>
            <a:r>
              <a:rPr lang="en-US" dirty="0"/>
              <a:t>: Singularity.com </a:t>
            </a:r>
            <a:r>
              <a:rPr lang="en-US" dirty="0">
                <a:hlinkClick r:id="rId4"/>
              </a:rPr>
              <a:t>http://www.singularity.com/images/charts/MooresLaw.jpg</a:t>
            </a:r>
            <a:endParaRPr lang="en-US" dirty="0"/>
          </a:p>
          <a:p>
            <a:endParaRPr lang="en-US" dirty="0"/>
          </a:p>
          <a:p>
            <a:r>
              <a:rPr lang="en-US" dirty="0"/>
              <a:t>Potential student reading assignment: https://medium.com/s/ai-and-the-future-of-computing/when-moores-law-met-ai-f572585da1b7.</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23</a:t>
            </a:fld>
            <a:endParaRPr lang="en-US"/>
          </a:p>
        </p:txBody>
      </p:sp>
    </p:spTree>
    <p:extLst>
      <p:ext uri="{BB962C8B-B14F-4D97-AF65-F5344CB8AC3E}">
        <p14:creationId xmlns:p14="http://schemas.microsoft.com/office/powerpoint/2010/main" val="2790745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Consumers may opt for ridesharing over individual ownership due to reduced costs and convenience</a:t>
            </a:r>
          </a:p>
          <a:p>
            <a:pPr marL="628650" lvl="1" indent="-171450">
              <a:buFont typeface="Arial" panose="020B0604020202020204" pitchFamily="34" charset="0"/>
              <a:buChar char="•"/>
            </a:pPr>
            <a:r>
              <a:rPr lang="en-US" dirty="0"/>
              <a:t>The driver is the most expensive element in a rideshare, and removing the driver would reduce long-term costs</a:t>
            </a:r>
          </a:p>
          <a:p>
            <a:pPr marL="628650" lvl="1" indent="-171450">
              <a:buFont typeface="Arial" panose="020B0604020202020204" pitchFamily="34" charset="0"/>
              <a:buChar char="•"/>
            </a:pPr>
            <a:r>
              <a:rPr lang="en-US" dirty="0"/>
              <a:t>Removing the driver could dramatically increase vehicle utilization rates, further reducing individual cost</a:t>
            </a:r>
          </a:p>
          <a:p>
            <a:r>
              <a:rPr lang="en-US" dirty="0"/>
              <a:t>Without the need to drive, passengers can reallocate their time</a:t>
            </a:r>
          </a:p>
          <a:p>
            <a:pPr marL="628650" lvl="1" indent="-171450">
              <a:buFont typeface="Arial" panose="020B0604020202020204" pitchFamily="34" charset="0"/>
              <a:buChar char="•"/>
            </a:pPr>
            <a:r>
              <a:rPr lang="en-US" dirty="0"/>
              <a:t>The average American spends almost an hour a day commuting.</a:t>
            </a:r>
          </a:p>
          <a:p>
            <a:pPr marL="628650" lvl="1" indent="-171450">
              <a:buFont typeface="Arial" panose="020B0604020202020204" pitchFamily="34" charset="0"/>
              <a:buChar char="•"/>
            </a:pPr>
            <a:r>
              <a:rPr lang="en-US" dirty="0"/>
              <a:t>Time in an automated vehicle could to work or for entertainment, opening new markets for in-vehicle services</a:t>
            </a:r>
          </a:p>
          <a:p>
            <a:r>
              <a:rPr lang="en-US" dirty="0"/>
              <a:t>High utilization may also lead to changes in cities</a:t>
            </a:r>
          </a:p>
          <a:p>
            <a:pPr marL="628650" lvl="1" indent="-171450">
              <a:buFont typeface="Arial" panose="020B0604020202020204" pitchFamily="34" charset="0"/>
              <a:buChar char="•"/>
            </a:pPr>
            <a:r>
              <a:rPr lang="en-US" dirty="0"/>
              <a:t>A single car requires multiple parking spaces (i.e., home, work, entertainment, etc.)</a:t>
            </a:r>
          </a:p>
          <a:p>
            <a:pPr marL="628650" lvl="1" indent="-171450">
              <a:buFont typeface="Arial" panose="020B0604020202020204" pitchFamily="34" charset="0"/>
              <a:buChar char="•"/>
            </a:pPr>
            <a:r>
              <a:rPr lang="en-US" dirty="0"/>
              <a:t>Higher vehicle utilization rates and options for remote parking will reduce the space needed for parking in urban centers</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24</a:t>
            </a:fld>
            <a:endParaRPr lang="en-US"/>
          </a:p>
        </p:txBody>
      </p:sp>
    </p:spTree>
    <p:extLst>
      <p:ext uri="{BB962C8B-B14F-4D97-AF65-F5344CB8AC3E}">
        <p14:creationId xmlns:p14="http://schemas.microsoft.com/office/powerpoint/2010/main" val="1011334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to Instructor</a:t>
            </a:r>
            <a:r>
              <a:rPr lang="en-US" dirty="0"/>
              <a:t>:</a:t>
            </a:r>
          </a:p>
          <a:p>
            <a:r>
              <a:rPr lang="en-US" dirty="0"/>
              <a:t>Potential student activity 1: Student discussion: Which of the three applications described in this module is the most feasible? Which is the most attractive to you and why? </a:t>
            </a:r>
          </a:p>
          <a:p>
            <a:r>
              <a:rPr lang="en-US" dirty="0"/>
              <a:t>Potential student activity 2: Find a news article about automated vehicles that includes a target date for deploying an AV. Do you think they will meet that goal? Why, or why not?</a:t>
            </a:r>
          </a:p>
          <a:p>
            <a:endParaRPr lang="en-US" dirty="0"/>
          </a:p>
          <a:p>
            <a:r>
              <a:rPr lang="en-US" b="1" dirty="0"/>
              <a:t>Further Reading</a:t>
            </a:r>
            <a:r>
              <a:rPr lang="en-US" dirty="0"/>
              <a:t>: https://sci.uoregon.edu/urbanism-next-0</a:t>
            </a:r>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25</a:t>
            </a:fld>
            <a:endParaRPr lang="en-US"/>
          </a:p>
        </p:txBody>
      </p:sp>
    </p:spTree>
    <p:extLst>
      <p:ext uri="{BB962C8B-B14F-4D97-AF65-F5344CB8AC3E}">
        <p14:creationId xmlns:p14="http://schemas.microsoft.com/office/powerpoint/2010/main" val="2767622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 This module provides an overview of the key components used to sense, understand and take action on the road.</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26</a:t>
            </a:fld>
            <a:endParaRPr lang="en-US"/>
          </a:p>
        </p:txBody>
      </p:sp>
    </p:spTree>
    <p:extLst>
      <p:ext uri="{BB962C8B-B14F-4D97-AF65-F5344CB8AC3E}">
        <p14:creationId xmlns:p14="http://schemas.microsoft.com/office/powerpoint/2010/main" val="3822873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 collection of hardware and software elements required for automated driving is sometimes called the “AV Stack.” It includes elements that perceive, localize, decide/path plan and control</a:t>
            </a:r>
          </a:p>
          <a:p>
            <a:endParaRPr lang="en-US" dirty="0"/>
          </a:p>
          <a:p>
            <a:r>
              <a:rPr lang="en-US" sz="2800" dirty="0"/>
              <a:t>Perceive</a:t>
            </a:r>
          </a:p>
          <a:p>
            <a:pPr lvl="1"/>
            <a:r>
              <a:rPr lang="en-US" sz="2400" dirty="0"/>
              <a:t>Vision sensors locate and identify objects and structures relevant to the dynamic driving task</a:t>
            </a:r>
          </a:p>
          <a:p>
            <a:pPr lvl="1"/>
            <a:r>
              <a:rPr lang="en-US" sz="2400" dirty="0"/>
              <a:t>Navigation sensors, such as GPS and inertial measurement units (IMU) track the vehicle’s location</a:t>
            </a:r>
          </a:p>
          <a:p>
            <a:r>
              <a:rPr lang="en-US" sz="2800" dirty="0"/>
              <a:t>Localize</a:t>
            </a:r>
          </a:p>
          <a:p>
            <a:pPr lvl="1"/>
            <a:r>
              <a:rPr lang="en-US" sz="2400" dirty="0"/>
              <a:t>Algorithms estimate the vehicle’s location relative to objects and structures using sensor data</a:t>
            </a:r>
          </a:p>
          <a:p>
            <a:r>
              <a:rPr lang="en-US" sz="2800" dirty="0"/>
              <a:t>Decide/Plan Path</a:t>
            </a:r>
          </a:p>
          <a:p>
            <a:pPr lvl="1"/>
            <a:r>
              <a:rPr lang="en-US" sz="2400" dirty="0"/>
              <a:t>Behavior modules determine trajectory and driving strategy</a:t>
            </a:r>
          </a:p>
          <a:p>
            <a:r>
              <a:rPr lang="en-US" sz="2800" dirty="0"/>
              <a:t>Control</a:t>
            </a:r>
          </a:p>
          <a:p>
            <a:pPr lvl="1"/>
            <a:r>
              <a:rPr lang="en-US" sz="2400" dirty="0"/>
              <a:t>automation operates acceleration, braking and steering.</a:t>
            </a:r>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27</a:t>
            </a:fld>
            <a:endParaRPr lang="en-US"/>
          </a:p>
        </p:txBody>
      </p:sp>
    </p:spTree>
    <p:extLst>
      <p:ext uri="{BB962C8B-B14F-4D97-AF65-F5344CB8AC3E}">
        <p14:creationId xmlns:p14="http://schemas.microsoft.com/office/powerpoint/2010/main" val="1323743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b="0" dirty="0"/>
              <a:t>These sensors are the “eyes” of an automated vehicle. </a:t>
            </a:r>
          </a:p>
          <a:p>
            <a:r>
              <a:rPr lang="en-US" b="1" dirty="0"/>
              <a:t>Cameras</a:t>
            </a:r>
            <a:r>
              <a:rPr lang="en-US" dirty="0"/>
              <a:t> are much like the high-resolution video cameras in many consumer products. They require a light source, but they are the only sensor that can identify colors.  </a:t>
            </a:r>
          </a:p>
          <a:p>
            <a:r>
              <a:rPr lang="en-US" dirty="0"/>
              <a:t>A </a:t>
            </a:r>
            <a:r>
              <a:rPr lang="en-US" b="1" dirty="0"/>
              <a:t>lidar</a:t>
            </a:r>
            <a:r>
              <a:rPr lang="en-US" dirty="0"/>
              <a:t> emits laser signals that travel from the sensor and bounce back from obstacles. Images are derived from the amount of time it takes for each signal to bounce back. With this data, lidar can calculate the distance between itself and the obstacle along with the exact size of the object. Lidar signals can be blocked by rain and snow. </a:t>
            </a:r>
          </a:p>
          <a:p>
            <a:r>
              <a:rPr lang="en-US" b="1" dirty="0"/>
              <a:t>Radar</a:t>
            </a:r>
            <a:r>
              <a:rPr lang="en-US" dirty="0"/>
              <a:t> emits radio waves from that bounce back from obstacles. This is the same technology used in aviation. Radar can travel relatively long distances and are less likely to be absorbed by weather.</a:t>
            </a:r>
          </a:p>
          <a:p>
            <a:r>
              <a:rPr lang="en-US" b="1" dirty="0"/>
              <a:t>Ultrasound</a:t>
            </a:r>
            <a:r>
              <a:rPr lang="en-US" dirty="0"/>
              <a:t> sensors produce sound waves that reflect of objects. They are high resolution but are only used at close range for applications such as automated parking. </a:t>
            </a:r>
          </a:p>
          <a:p>
            <a:endParaRPr lang="en-US" dirty="0"/>
          </a:p>
          <a:p>
            <a:r>
              <a:rPr lang="en-US" dirty="0"/>
              <a:t>AV manufacturers are experimenting with different combinations of these sensors. Using multiple sensors simultaneously to leverage the strengths and offset the limitations of the different sensor types is called </a:t>
            </a:r>
            <a:r>
              <a:rPr lang="en-US" b="1" dirty="0"/>
              <a:t>sensor fusion</a:t>
            </a:r>
            <a:r>
              <a:rPr lang="en-US" dirty="0"/>
              <a:t>. Sensor fusion can also Waymo uses all 4; Tesla uses radar, cameras and ultrasound; Cadillac uses radar and cameras only.</a:t>
            </a:r>
          </a:p>
          <a:p>
            <a:endParaRPr lang="en-US" dirty="0"/>
          </a:p>
          <a:p>
            <a:r>
              <a:rPr lang="en-US" b="1" dirty="0"/>
              <a:t>Image source</a:t>
            </a:r>
            <a:r>
              <a:rPr lang="en-US" dirty="0"/>
              <a:t>: Bosch long range radar (Bosch Mobility Solutions), </a:t>
            </a:r>
            <a:r>
              <a:rPr lang="en-US" dirty="0" err="1"/>
              <a:t>Velodyne</a:t>
            </a:r>
            <a:r>
              <a:rPr lang="en-US" dirty="0"/>
              <a:t> Lidar products (</a:t>
            </a:r>
            <a:r>
              <a:rPr lang="en-US" dirty="0" err="1"/>
              <a:t>Velodyne</a:t>
            </a:r>
            <a:r>
              <a:rPr lang="en-US" dirty="0"/>
              <a:t> LiDAR)</a:t>
            </a:r>
          </a:p>
          <a:p>
            <a:endParaRPr lang="en-US" dirty="0"/>
          </a:p>
          <a:p>
            <a:r>
              <a:rPr lang="en-US" b="1" dirty="0"/>
              <a:t>Further Reading</a:t>
            </a:r>
            <a:r>
              <a:rPr lang="en-US" dirty="0"/>
              <a:t>: </a:t>
            </a:r>
          </a:p>
          <a:p>
            <a:r>
              <a:rPr lang="en-US" dirty="0"/>
              <a:t>Combs, T., Sandt, L., Clamann, M. and McDonald, N. (2019). Automated Vehicles and Pedestrian Safety: Exploring the Promise and Limits of Pedestrian Detection. American journal of Preventative Medicine. ;56(1):1-7.</a:t>
            </a:r>
          </a:p>
          <a:p>
            <a:endParaRPr lang="en-US" dirty="0"/>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28</a:t>
            </a:fld>
            <a:endParaRPr lang="en-US"/>
          </a:p>
        </p:txBody>
      </p:sp>
    </p:spTree>
    <p:extLst>
      <p:ext uri="{BB962C8B-B14F-4D97-AF65-F5344CB8AC3E}">
        <p14:creationId xmlns:p14="http://schemas.microsoft.com/office/powerpoint/2010/main" val="5612085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Sensors by themselves only return visual </a:t>
            </a:r>
            <a:r>
              <a:rPr lang="en-US" i="1" dirty="0"/>
              <a:t>data</a:t>
            </a:r>
            <a:r>
              <a:rPr lang="en-US" dirty="0"/>
              <a:t>. Complex algorithms are required to convert that data into information used for driving, much like our brains are used to interpret sensory information we take in through our eyes, ears and skin. Perception of objects requires several steps, summarized by common characteristics of computer vision technology. </a:t>
            </a:r>
          </a:p>
          <a:p>
            <a:r>
              <a:rPr lang="en-US" b="1" dirty="0"/>
              <a:t>Image acquisition</a:t>
            </a:r>
            <a:r>
              <a:rPr lang="en-US" dirty="0"/>
              <a:t>: an image must be captured by a camera and converted to a manageable entity</a:t>
            </a:r>
          </a:p>
          <a:p>
            <a:r>
              <a:rPr lang="en-US" b="1" dirty="0"/>
              <a:t>Preprocessing</a:t>
            </a:r>
            <a:r>
              <a:rPr lang="en-US" dirty="0"/>
              <a:t> methods are applied to enhance the data of the image prior to computational processing. The image is processed and converted into a suitable format for further analysis.</a:t>
            </a:r>
          </a:p>
          <a:p>
            <a:r>
              <a:rPr lang="en-US" b="1" dirty="0"/>
              <a:t>Segmentation</a:t>
            </a:r>
            <a:r>
              <a:rPr lang="en-US" dirty="0"/>
              <a:t> is the process of partitioning a digital image into multiple segments (sets of pixels, AKA “</a:t>
            </a:r>
            <a:r>
              <a:rPr lang="en-US" dirty="0" err="1"/>
              <a:t>superpixels</a:t>
            </a:r>
            <a:r>
              <a:rPr lang="en-US" dirty="0"/>
              <a:t>”). The goal is to simplify and to change the representation of an image into something that is more meaningful to the computer and easier to analyze.</a:t>
            </a:r>
          </a:p>
          <a:p>
            <a:r>
              <a:rPr lang="en-US" b="1" dirty="0"/>
              <a:t>Feature extraction (</a:t>
            </a:r>
            <a:r>
              <a:rPr lang="en-US" dirty="0"/>
              <a:t>also “image representation and description”) is performed to extract and highlight features with some quantitative information which is essential to distinguish one class of objects from another</a:t>
            </a:r>
          </a:p>
          <a:p>
            <a:r>
              <a:rPr lang="en-US" b="1" dirty="0"/>
              <a:t>Recognition</a:t>
            </a:r>
            <a:r>
              <a:rPr lang="en-US" dirty="0"/>
              <a:t> is the process to assign a label to an object, based on the information provided by its features. Moreover, it involves assigning meaning to a set of recognized objects</a:t>
            </a:r>
          </a:p>
          <a:p>
            <a:endParaRPr lang="en-US" dirty="0"/>
          </a:p>
          <a:p>
            <a:r>
              <a:rPr lang="en-US" dirty="0"/>
              <a:t>Note: To assign a label to an object, the label must have been created in advance. Detection algorithms are fallible and can miss some objects; so it is important that the algorithms have a backup or fallback condition. </a:t>
            </a:r>
          </a:p>
        </p:txBody>
      </p:sp>
      <p:sp>
        <p:nvSpPr>
          <p:cNvPr id="4" name="Slide Number Placeholder 3"/>
          <p:cNvSpPr>
            <a:spLocks noGrp="1"/>
          </p:cNvSpPr>
          <p:nvPr>
            <p:ph type="sldNum" sz="quarter" idx="10"/>
          </p:nvPr>
        </p:nvSpPr>
        <p:spPr/>
        <p:txBody>
          <a:bodyPr/>
          <a:lstStyle/>
          <a:p>
            <a:fld id="{CBA6CF91-1C3F-49B9-847B-1EDA0711DAA0}" type="slidenum">
              <a:rPr lang="en-US" smtClean="0"/>
              <a:t>29</a:t>
            </a:fld>
            <a:endParaRPr lang="en-US"/>
          </a:p>
        </p:txBody>
      </p:sp>
    </p:spTree>
    <p:extLst>
      <p:ext uri="{BB962C8B-B14F-4D97-AF65-F5344CB8AC3E}">
        <p14:creationId xmlns:p14="http://schemas.microsoft.com/office/powerpoint/2010/main" val="2405277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p>
          <a:p>
            <a:r>
              <a:rPr lang="en-US" dirty="0"/>
              <a:t>Even with very little information, humans are able to determine that motion is coming from another human.</a:t>
            </a:r>
          </a:p>
          <a:p>
            <a:endParaRPr lang="en-US" dirty="0"/>
          </a:p>
          <a:p>
            <a:r>
              <a:rPr lang="en-US" b="1" dirty="0"/>
              <a:t>Image Credit</a:t>
            </a:r>
            <a:r>
              <a:rPr lang="en-US" dirty="0"/>
              <a:t>: CG Society</a:t>
            </a:r>
          </a:p>
        </p:txBody>
      </p:sp>
      <p:sp>
        <p:nvSpPr>
          <p:cNvPr id="4" name="Slide Number Placeholder 3"/>
          <p:cNvSpPr>
            <a:spLocks noGrp="1"/>
          </p:cNvSpPr>
          <p:nvPr>
            <p:ph type="sldNum" sz="quarter" idx="5"/>
          </p:nvPr>
        </p:nvSpPr>
        <p:spPr/>
        <p:txBody>
          <a:bodyPr/>
          <a:lstStyle/>
          <a:p>
            <a:fld id="{1D336513-538C-462C-9A4A-055F93FB7D0F}" type="slidenum">
              <a:rPr lang="en-US" smtClean="0"/>
              <a:t>30</a:t>
            </a:fld>
            <a:endParaRPr lang="en-US"/>
          </a:p>
        </p:txBody>
      </p:sp>
    </p:spTree>
    <p:extLst>
      <p:ext uri="{BB962C8B-B14F-4D97-AF65-F5344CB8AC3E}">
        <p14:creationId xmlns:p14="http://schemas.microsoft.com/office/powerpoint/2010/main" val="173832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to Instructor:</a:t>
            </a:r>
          </a:p>
          <a:p>
            <a:r>
              <a:rPr lang="en-US" dirty="0"/>
              <a:t>Select a link to jump to a specific module</a:t>
            </a:r>
          </a:p>
        </p:txBody>
      </p:sp>
      <p:sp>
        <p:nvSpPr>
          <p:cNvPr id="4" name="Slide Number Placeholder 3"/>
          <p:cNvSpPr>
            <a:spLocks noGrp="1"/>
          </p:cNvSpPr>
          <p:nvPr>
            <p:ph type="sldNum" sz="quarter" idx="5"/>
          </p:nvPr>
        </p:nvSpPr>
        <p:spPr/>
        <p:txBody>
          <a:bodyPr/>
          <a:lstStyle/>
          <a:p>
            <a:fld id="{1D336513-538C-462C-9A4A-055F93FB7D0F}" type="slidenum">
              <a:rPr lang="en-US" smtClean="0"/>
              <a:t>4</a:t>
            </a:fld>
            <a:endParaRPr lang="en-US"/>
          </a:p>
        </p:txBody>
      </p:sp>
    </p:spTree>
    <p:extLst>
      <p:ext uri="{BB962C8B-B14F-4D97-AF65-F5344CB8AC3E}">
        <p14:creationId xmlns:p14="http://schemas.microsoft.com/office/powerpoint/2010/main" val="38261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endParaRPr lang="en-US" b="0" dirty="0"/>
          </a:p>
          <a:p>
            <a:r>
              <a:rPr lang="en-US" b="0" dirty="0"/>
              <a:t>These images show an example of perceptual invariance. Most humans, after some review, recognize the shapes in quadrant A as the same 3-dimensional shape. Similarly, we recognize the shapes in B are different, and also different from the shapes in A. Even when the images are warped, as they are in quadrant C, we recognize them as the same. Quadrant D shows the same shapes distorted through filters, but still recognizable. If we think of the images in quadrant D as being viewed through fog, rain, snow or a dirty windshield, we see how this may be relevant to spotting pedestrians and cyclists from the vehicle. Computer vision needs to be programmed to address each scenario, while humans don’t require extra training. </a:t>
            </a:r>
          </a:p>
          <a:p>
            <a:endParaRPr lang="en-US" b="1" dirty="0"/>
          </a:p>
          <a:p>
            <a:r>
              <a:rPr lang="en-US" b="1" dirty="0"/>
              <a:t>Image Credit</a:t>
            </a:r>
            <a:r>
              <a:rPr lang="en-US" dirty="0"/>
              <a:t>: Lehar S. (2003) The World In Your Head, Lawrence Erlbaum, Mahwah, NJ. p. 53, Fig. 3.5, uploaded by the author to </a:t>
            </a:r>
            <a:r>
              <a:rPr lang="en-US" dirty="0">
                <a:hlinkClick r:id="rId3"/>
              </a:rPr>
              <a:t>https://en.wikipedia.org/wiki/Gestalt_psychology#/media/File:Invariance.jpg</a:t>
            </a:r>
            <a:r>
              <a:rPr lang="en-US" dirty="0"/>
              <a:t>.</a:t>
            </a:r>
          </a:p>
        </p:txBody>
      </p:sp>
      <p:sp>
        <p:nvSpPr>
          <p:cNvPr id="4" name="Slide Number Placeholder 3"/>
          <p:cNvSpPr>
            <a:spLocks noGrp="1"/>
          </p:cNvSpPr>
          <p:nvPr>
            <p:ph type="sldNum" sz="quarter" idx="5"/>
          </p:nvPr>
        </p:nvSpPr>
        <p:spPr/>
        <p:txBody>
          <a:bodyPr/>
          <a:lstStyle/>
          <a:p>
            <a:fld id="{1D336513-538C-462C-9A4A-055F93FB7D0F}" type="slidenum">
              <a:rPr lang="en-US" smtClean="0"/>
              <a:t>31</a:t>
            </a:fld>
            <a:endParaRPr lang="en-US"/>
          </a:p>
        </p:txBody>
      </p:sp>
    </p:spTree>
    <p:extLst>
      <p:ext uri="{BB962C8B-B14F-4D97-AF65-F5344CB8AC3E}">
        <p14:creationId xmlns:p14="http://schemas.microsoft.com/office/powerpoint/2010/main" val="2821057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A “superior” rating does not mean that the AEB is 100% effective. 2 out of 4 vehicles with “superior” (the highest) ratings struck pedestrians during tests.</a:t>
            </a:r>
          </a:p>
          <a:p>
            <a:r>
              <a:rPr lang="en-US" dirty="0"/>
              <a:t>These tests are important to ranking different vehicles, but we have to remember that they do not represent real-world conditions.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IIHS estimates that pedestrian detection systems could potentially mitigate or prevent up to 65 percent of single-vehicle crashes with pedestrians in the three most common crash configurations and 58 percent of pedestrian deaths in these crashes if all vehicles were equipped with AEB systems</a:t>
            </a:r>
          </a:p>
          <a:p>
            <a:r>
              <a:rPr lang="en-US" dirty="0"/>
              <a:t>IIHS tests are performed under </a:t>
            </a:r>
            <a:r>
              <a:rPr lang="en-US" i="1" dirty="0"/>
              <a:t>ideal</a:t>
            </a:r>
            <a:r>
              <a:rPr lang="en-US" dirty="0"/>
              <a:t> conditions:</a:t>
            </a:r>
          </a:p>
          <a:p>
            <a:pPr marL="171450" indent="-171450">
              <a:buFont typeface="Arial" panose="020B0604020202020204" pitchFamily="34" charset="0"/>
              <a:buChar char="•"/>
            </a:pPr>
            <a:r>
              <a:rPr lang="en-US" dirty="0"/>
              <a:t>Dry asphalt in clear weather (no rain, snow, hail, fog, smoke, etc.)</a:t>
            </a:r>
          </a:p>
          <a:p>
            <a:pPr marL="171450" indent="-171450">
              <a:buFont typeface="Arial" panose="020B0604020202020204" pitchFamily="34" charset="0"/>
              <a:buChar char="•"/>
            </a:pPr>
            <a:r>
              <a:rPr lang="en-US" dirty="0"/>
              <a:t>Road is straight and flat</a:t>
            </a:r>
          </a:p>
          <a:p>
            <a:pPr marL="171450" indent="-171450">
              <a:buFont typeface="Arial" panose="020B0604020202020204" pitchFamily="34" charset="0"/>
              <a:buChar char="•"/>
            </a:pPr>
            <a:r>
              <a:rPr lang="en-US" dirty="0"/>
              <a:t>No other vehicles, obstructions or objects are present</a:t>
            </a:r>
          </a:p>
          <a:p>
            <a:pPr marL="171450" indent="-171450">
              <a:buFont typeface="Arial" panose="020B0604020202020204" pitchFamily="34" charset="0"/>
              <a:buChar char="•"/>
            </a:pPr>
            <a:r>
              <a:rPr lang="en-US" dirty="0"/>
              <a:t>Road has clear, consistent markings</a:t>
            </a:r>
          </a:p>
          <a:p>
            <a:pPr marL="171450" indent="-171450">
              <a:buFont typeface="Arial" panose="020B0604020202020204" pitchFamily="34" charset="0"/>
              <a:buChar char="•"/>
            </a:pPr>
            <a:r>
              <a:rPr lang="en-US" dirty="0"/>
              <a:t>Ambient illumination is consistent, and there is no glare from the sun (no nighttime tests)</a:t>
            </a:r>
          </a:p>
          <a:p>
            <a:pPr marL="171450" indent="-171450">
              <a:buFont typeface="Arial" panose="020B0604020202020204" pitchFamily="34" charset="0"/>
              <a:buChar char="•"/>
            </a:pPr>
            <a:r>
              <a:rPr lang="en-US" dirty="0"/>
              <a:t>Pedestrian test equipment has no rips, tears or inconsistent markings</a:t>
            </a:r>
          </a:p>
          <a:p>
            <a:pPr marL="171450" indent="-171450">
              <a:buFont typeface="Arial" panose="020B0604020202020204" pitchFamily="34" charset="0"/>
              <a:buChar char="•"/>
            </a:pPr>
            <a:r>
              <a:rPr lang="en-US" dirty="0"/>
              <a:t>All test vehicles have less than 5,000 miles and tires are new</a:t>
            </a:r>
          </a:p>
          <a:p>
            <a:pPr marL="171450" indent="-171450">
              <a:buFont typeface="Arial" panose="020B0604020202020204" pitchFamily="34" charset="0"/>
              <a:buChar char="•"/>
            </a:pPr>
            <a:r>
              <a:rPr lang="en-US" dirty="0"/>
              <a:t>Fuel tanks are filled to 75-90%</a:t>
            </a:r>
          </a:p>
          <a:p>
            <a:pPr marL="171450" indent="-171450">
              <a:buFont typeface="Arial" panose="020B0604020202020204" pitchFamily="34" charset="0"/>
              <a:buChar char="•"/>
            </a:pPr>
            <a:r>
              <a:rPr lang="en-US" dirty="0"/>
              <a:t>Cargo is no more than 200 </a:t>
            </a:r>
            <a:r>
              <a:rPr lang="en-US" dirty="0" err="1"/>
              <a:t>lbs</a:t>
            </a:r>
            <a:r>
              <a:rPr lang="en-US" dirty="0"/>
              <a:t> over vehicle curb weight</a:t>
            </a:r>
          </a:p>
          <a:p>
            <a:pPr marL="171450" indent="-171450">
              <a:buFont typeface="Arial" panose="020B0604020202020204" pitchFamily="34" charset="0"/>
              <a:buChar char="•"/>
            </a:pPr>
            <a:r>
              <a:rPr lang="en-US" dirty="0"/>
              <a:t>Brakes are warmed up and AEB is calibrated prior to testing</a:t>
            </a:r>
          </a:p>
          <a:p>
            <a:pPr marL="171450" indent="-171450">
              <a:buFont typeface="Arial" panose="020B0604020202020204" pitchFamily="34" charset="0"/>
              <a:buChar char="•"/>
            </a:pPr>
            <a:endParaRPr lang="en-US" dirty="0"/>
          </a:p>
          <a:p>
            <a:r>
              <a:rPr lang="en-US" dirty="0"/>
              <a:t>These technologies are not being tested on bikes in the US. NCAP tests on bicycle detection introduced in 2018.</a:t>
            </a:r>
          </a:p>
          <a:p>
            <a:endParaRPr lang="en-US" dirty="0"/>
          </a:p>
          <a:p>
            <a:r>
              <a:rPr lang="en-US" b="1" dirty="0"/>
              <a:t>References</a:t>
            </a:r>
            <a:r>
              <a:rPr lang="en-US" dirty="0"/>
              <a:t>:</a:t>
            </a:r>
          </a:p>
          <a:p>
            <a:r>
              <a:rPr lang="en-US" dirty="0"/>
              <a:t>Insurance Institute for Highway Safety (2018). Pedestrian Autonomous Emergency Braking Test Protocol (Version 1). </a:t>
            </a:r>
            <a:r>
              <a:rPr lang="en-US" sz="1200" b="0" i="0" kern="1200" dirty="0">
                <a:solidFill>
                  <a:schemeClr val="tx1"/>
                </a:solidFill>
                <a:effectLst/>
                <a:latin typeface="+mn-lt"/>
                <a:ea typeface="+mn-ea"/>
                <a:cs typeface="+mn-cs"/>
              </a:rPr>
              <a:t>https://www.iihs.org/.../test_protocol_</a:t>
            </a:r>
            <a:r>
              <a:rPr lang="en-US" sz="1200" b="1" i="0" kern="1200" dirty="0">
                <a:solidFill>
                  <a:schemeClr val="tx1"/>
                </a:solidFill>
                <a:effectLst/>
                <a:latin typeface="+mn-lt"/>
                <a:ea typeface="+mn-ea"/>
                <a:cs typeface="+mn-cs"/>
              </a:rPr>
              <a:t>pedestrian</a:t>
            </a:r>
            <a:r>
              <a:rPr lang="en-US" sz="1200" b="0" i="0" kern="1200" dirty="0">
                <a:solidFill>
                  <a:schemeClr val="tx1"/>
                </a:solidFill>
                <a:effectLst/>
                <a:latin typeface="+mn-lt"/>
                <a:ea typeface="+mn-ea"/>
                <a:cs typeface="+mn-cs"/>
              </a:rPr>
              <a:t>_aeb_v1.pdf</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a:solidFill>
                  <a:schemeClr val="tx1"/>
                </a:solidFill>
                <a:effectLst/>
                <a:latin typeface="+mn-lt"/>
                <a:ea typeface="+mn-ea"/>
                <a:cs typeface="+mn-cs"/>
              </a:rPr>
              <a:t>Notbremsassistenten: So gut schneiden sie ab. </a:t>
            </a:r>
            <a:r>
              <a:rPr lang="en-US" dirty="0">
                <a:hlinkClick r:id="rId3"/>
              </a:rPr>
              <a:t>https://www.adac.de/rund-ums-fahrzeug/tests/assistenzsysteme/notbremsassistenten-vergleich/</a:t>
            </a:r>
            <a:endParaRPr lang="en-US" dirty="0"/>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Further Reading</a:t>
            </a:r>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IIHS Status Report (February 2019). Safe Passage: New ratings address pedestrian crashes. 54(2). </a:t>
            </a:r>
            <a:r>
              <a:rPr lang="en-US" dirty="0">
                <a:hlinkClick r:id="rId4"/>
              </a:rPr>
              <a:t>https://www.iihs.org/externaldata/srdata/docs/sr5402.pdf</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32</a:t>
            </a:fld>
            <a:endParaRPr lang="en-US"/>
          </a:p>
        </p:txBody>
      </p:sp>
    </p:spTree>
    <p:extLst>
      <p:ext uri="{BB962C8B-B14F-4D97-AF65-F5344CB8AC3E}">
        <p14:creationId xmlns:p14="http://schemas.microsoft.com/office/powerpoint/2010/main" val="4147073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Cyclist detection and braking requires more data and less time to make a decision, which is a technical challenge.</a:t>
            </a:r>
          </a:p>
          <a:p>
            <a:endParaRPr lang="en-US" dirty="0"/>
          </a:p>
          <a:p>
            <a:r>
              <a:rPr lang="en-US" b="1" dirty="0"/>
              <a:t>Reference</a:t>
            </a:r>
            <a:r>
              <a:rPr lang="en-US" dirty="0"/>
              <a:t>:</a:t>
            </a:r>
          </a:p>
          <a:p>
            <a:r>
              <a:rPr lang="en-US" dirty="0">
                <a:hlinkClick r:id="rId3"/>
              </a:rPr>
              <a:t>https://www.euroncap.com/en/vehicle-safety/the-ratings-explained/vulnerable-road-user-vru-protection/aeb-cyclist/</a:t>
            </a:r>
            <a:endParaRPr lang="en-US" dirty="0"/>
          </a:p>
          <a:p>
            <a:endParaRPr lang="en-US" dirty="0"/>
          </a:p>
          <a:p>
            <a:r>
              <a:rPr lang="en-US" dirty="0"/>
              <a:t>Image Source: Euro NCAP: </a:t>
            </a:r>
            <a:r>
              <a:rPr lang="en-US" dirty="0">
                <a:hlinkClick r:id="rId3"/>
              </a:rPr>
              <a:t>https://www.euroncap.com/en/vehicle-safety/the-ratings-explained/vulnerable-road-user-vru-protection/aeb-cyclist/</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33</a:t>
            </a:fld>
            <a:endParaRPr lang="en-US"/>
          </a:p>
        </p:txBody>
      </p:sp>
    </p:spTree>
    <p:extLst>
      <p:ext uri="{BB962C8B-B14F-4D97-AF65-F5344CB8AC3E}">
        <p14:creationId xmlns:p14="http://schemas.microsoft.com/office/powerpoint/2010/main" val="1631563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a:t>
            </a:r>
            <a:endParaRPr lang="en-US" b="0" dirty="0"/>
          </a:p>
          <a:p>
            <a:r>
              <a:rPr lang="en-US" dirty="0"/>
              <a:t>In 2015, a cyclist yielded right of way to a Google test vehicle by performing a track stand (i.e., the rider was standing on the pedals and balancing the bike, but not moving forward). The Google car stopped because it did not know how to proceed. The detection issue is also one of several errors that let to the Uber crash in Arizona. </a:t>
            </a:r>
          </a:p>
          <a:p>
            <a:endParaRPr lang="en-US" dirty="0"/>
          </a:p>
          <a:p>
            <a:r>
              <a:rPr lang="en-US" dirty="0"/>
              <a:t>Note that “different transport modes” applies to people with disabilities</a:t>
            </a:r>
          </a:p>
          <a:p>
            <a:endParaRPr lang="en-US" dirty="0"/>
          </a:p>
          <a:p>
            <a:r>
              <a:rPr lang="en-US" b="1" dirty="0"/>
              <a:t>Notes to Instructor</a:t>
            </a:r>
            <a:r>
              <a:rPr lang="en-US" dirty="0"/>
              <a:t>:</a:t>
            </a:r>
          </a:p>
          <a:p>
            <a:r>
              <a:rPr lang="en-US" dirty="0"/>
              <a:t>Video of a close call involving a Nissan test vehicle in 2017: https://twitter.com/Korben/status/837990377097428992/video/1</a:t>
            </a:r>
          </a:p>
          <a:p>
            <a:endParaRPr lang="en-US" dirty="0"/>
          </a:p>
          <a:p>
            <a:r>
              <a:rPr lang="en-US" b="1" dirty="0"/>
              <a:t>Image Credit</a:t>
            </a:r>
            <a:r>
              <a:rPr lang="en-US" dirty="0"/>
              <a:t>: New Scientist: </a:t>
            </a:r>
            <a:r>
              <a:rPr lang="en-US" dirty="0">
                <a:hlinkClick r:id="rId3"/>
              </a:rPr>
              <a:t>https://www.newscientist.com/article/2152331-visual-trick-fools-ai-into-thinking-a-turtle-is-really-a-rifle/</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34</a:t>
            </a:fld>
            <a:endParaRPr lang="en-US"/>
          </a:p>
        </p:txBody>
      </p:sp>
    </p:spTree>
    <p:extLst>
      <p:ext uri="{BB962C8B-B14F-4D97-AF65-F5344CB8AC3E}">
        <p14:creationId xmlns:p14="http://schemas.microsoft.com/office/powerpoint/2010/main" val="448900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An Uber Technologies, Inc. test vehicle struck and killed a pedestrian crossing the street on Sunday, March 18 at 9:58pm</a:t>
            </a:r>
          </a:p>
          <a:p>
            <a:pPr lvl="1"/>
            <a:r>
              <a:rPr lang="en-US" dirty="0"/>
              <a:t>Nighttime conditions</a:t>
            </a:r>
          </a:p>
          <a:p>
            <a:r>
              <a:rPr lang="en-US" dirty="0"/>
              <a:t>Vehicle was a modified 2017 Volvo XC90</a:t>
            </a:r>
          </a:p>
          <a:p>
            <a:pPr marL="628650" lvl="1" indent="-171450">
              <a:buFont typeface="Arial" panose="020B0604020202020204" pitchFamily="34" charset="0"/>
              <a:buChar char="•"/>
            </a:pPr>
            <a:r>
              <a:rPr lang="en-US" dirty="0"/>
              <a:t>One vehicle operator </a:t>
            </a:r>
          </a:p>
          <a:p>
            <a:pPr marL="628650" lvl="1" indent="-171450">
              <a:buFont typeface="Arial" panose="020B0604020202020204" pitchFamily="34" charset="0"/>
              <a:buChar char="•"/>
            </a:pPr>
            <a:r>
              <a:rPr lang="en-US" dirty="0"/>
              <a:t>Self-driving system engaged (sensors included cameras, radar and Lidar)</a:t>
            </a:r>
          </a:p>
          <a:p>
            <a:pPr marL="628650" lvl="1" indent="-171450">
              <a:buFont typeface="Arial" panose="020B0604020202020204" pitchFamily="34" charset="0"/>
              <a:buChar char="•"/>
            </a:pPr>
            <a:r>
              <a:rPr lang="en-US" dirty="0"/>
              <a:t>The Volvo collision avoidance function with automatic emergency braking was disabled</a:t>
            </a:r>
          </a:p>
          <a:p>
            <a:pPr marL="628650" lvl="1" indent="-171450">
              <a:buFont typeface="Arial" panose="020B0604020202020204" pitchFamily="34" charset="0"/>
              <a:buChar char="•"/>
            </a:pPr>
            <a:r>
              <a:rPr lang="en-US" dirty="0"/>
              <a:t>Vehicle was travelling at 43 mph in a 45 mph speed zone</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36</a:t>
            </a:fld>
            <a:endParaRPr lang="en-US"/>
          </a:p>
        </p:txBody>
      </p:sp>
    </p:spTree>
    <p:extLst>
      <p:ext uri="{BB962C8B-B14F-4D97-AF65-F5344CB8AC3E}">
        <p14:creationId xmlns:p14="http://schemas.microsoft.com/office/powerpoint/2010/main" val="708759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37</a:t>
            </a:fld>
            <a:endParaRPr lang="en-US"/>
          </a:p>
        </p:txBody>
      </p:sp>
    </p:spTree>
    <p:extLst>
      <p:ext uri="{BB962C8B-B14F-4D97-AF65-F5344CB8AC3E}">
        <p14:creationId xmlns:p14="http://schemas.microsoft.com/office/powerpoint/2010/main" val="14185629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a:t>
            </a:r>
          </a:p>
          <a:p>
            <a:r>
              <a:rPr lang="en-US" dirty="0"/>
              <a:t>This discussion could also be presented after the testing/regulation modules.</a:t>
            </a:r>
          </a:p>
        </p:txBody>
      </p:sp>
      <p:sp>
        <p:nvSpPr>
          <p:cNvPr id="4" name="Slide Number Placeholder 3"/>
          <p:cNvSpPr>
            <a:spLocks noGrp="1"/>
          </p:cNvSpPr>
          <p:nvPr>
            <p:ph type="sldNum" sz="quarter" idx="5"/>
          </p:nvPr>
        </p:nvSpPr>
        <p:spPr/>
        <p:txBody>
          <a:bodyPr/>
          <a:lstStyle/>
          <a:p>
            <a:fld id="{1D336513-538C-462C-9A4A-055F93FB7D0F}" type="slidenum">
              <a:rPr lang="en-US" smtClean="0"/>
              <a:t>38</a:t>
            </a:fld>
            <a:endParaRPr lang="en-US"/>
          </a:p>
        </p:txBody>
      </p:sp>
    </p:spTree>
    <p:extLst>
      <p:ext uri="{BB962C8B-B14F-4D97-AF65-F5344CB8AC3E}">
        <p14:creationId xmlns:p14="http://schemas.microsoft.com/office/powerpoint/2010/main" val="13920225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 Methods automated vehicle developers use to evaluate automated vehicle safety</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39</a:t>
            </a:fld>
            <a:endParaRPr lang="en-US"/>
          </a:p>
        </p:txBody>
      </p:sp>
    </p:spTree>
    <p:extLst>
      <p:ext uri="{BB962C8B-B14F-4D97-AF65-F5344CB8AC3E}">
        <p14:creationId xmlns:p14="http://schemas.microsoft.com/office/powerpoint/2010/main" val="11085441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40</a:t>
            </a:fld>
            <a:endParaRPr lang="en-US"/>
          </a:p>
        </p:txBody>
      </p:sp>
    </p:spTree>
    <p:extLst>
      <p:ext uri="{BB962C8B-B14F-4D97-AF65-F5344CB8AC3E}">
        <p14:creationId xmlns:p14="http://schemas.microsoft.com/office/powerpoint/2010/main" val="4391103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to Instructor:</a:t>
            </a:r>
          </a:p>
          <a:p>
            <a:r>
              <a:rPr lang="en-US" b="0" i="0" dirty="0"/>
              <a:t>Structured testing on public roads with consumers driving test vehicles was widely announced by Volvo in 2017, but was not implemented.  </a:t>
            </a:r>
          </a:p>
          <a:p>
            <a:endParaRPr lang="en-US" b="1" dirty="0"/>
          </a:p>
          <a:p>
            <a:r>
              <a:rPr lang="en-US" b="1" dirty="0"/>
              <a:t>References</a:t>
            </a:r>
            <a:r>
              <a:rPr lang="en-US" dirty="0"/>
              <a:t>: Volvo </a:t>
            </a:r>
            <a:r>
              <a:rPr lang="en-US" dirty="0" err="1"/>
              <a:t>DriveMe</a:t>
            </a:r>
            <a:endParaRPr lang="en-US" dirty="0"/>
          </a:p>
          <a:p>
            <a:r>
              <a:rPr lang="en-US" dirty="0"/>
              <a:t>Original plan: </a:t>
            </a:r>
            <a:r>
              <a:rPr lang="en-US" dirty="0">
                <a:hlinkClick r:id="rId3"/>
              </a:rPr>
              <a:t>https://www.theguardian.com/business/2017/feb/02/volvo-seeks-volunteers-for-self-driving-car-trial-in-west-london-public-roads</a:t>
            </a:r>
            <a:endParaRPr lang="en-US" dirty="0"/>
          </a:p>
          <a:p>
            <a:r>
              <a:rPr lang="en-US" dirty="0"/>
              <a:t>Revision: </a:t>
            </a:r>
            <a:r>
              <a:rPr lang="en-US" dirty="0">
                <a:hlinkClick r:id="rId4"/>
              </a:rPr>
              <a:t>https://www.theverge.com/2017/12/14/16776466/volvo-drive-me-self-driving-car-sweden-delay</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41</a:t>
            </a:fld>
            <a:endParaRPr lang="en-US"/>
          </a:p>
        </p:txBody>
      </p:sp>
    </p:spTree>
    <p:extLst>
      <p:ext uri="{BB962C8B-B14F-4D97-AF65-F5344CB8AC3E}">
        <p14:creationId xmlns:p14="http://schemas.microsoft.com/office/powerpoint/2010/main" val="2071019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 This module summarizes key automated vehicle terminology used in these modules and explains the six SAE automation levels.</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5</a:t>
            </a:fld>
            <a:endParaRPr lang="en-US"/>
          </a:p>
        </p:txBody>
      </p:sp>
    </p:spTree>
    <p:extLst>
      <p:ext uri="{BB962C8B-B14F-4D97-AF65-F5344CB8AC3E}">
        <p14:creationId xmlns:p14="http://schemas.microsoft.com/office/powerpoint/2010/main" val="8815822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42</a:t>
            </a:fld>
            <a:endParaRPr lang="en-US"/>
          </a:p>
        </p:txBody>
      </p:sp>
    </p:spTree>
    <p:extLst>
      <p:ext uri="{BB962C8B-B14F-4D97-AF65-F5344CB8AC3E}">
        <p14:creationId xmlns:p14="http://schemas.microsoft.com/office/powerpoint/2010/main" val="16635224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There are 212 million licensed drivers in the US (BTS), and the average US driver drives approximately 13,500 miles per year (FHWA). Each time an AV is tested for 1,000,000 miles, that is equivalent to 100 people driving for 8 or 9 months. Therefore, miles driven for AV tests is far less than the 3 trillion miles driven annually in the US, and there are innumerable driving scenarios that engineers will not be able to experience through testing alone. This leads to an ongoing conversation about “how safe is safe enough?” that adds to the challenge of deployment. </a:t>
            </a:r>
          </a:p>
          <a:p>
            <a:r>
              <a:rPr lang="en-US" dirty="0"/>
              <a:t>A combination of test methods is essential; one test method is not enough.</a:t>
            </a:r>
          </a:p>
        </p:txBody>
      </p:sp>
      <p:sp>
        <p:nvSpPr>
          <p:cNvPr id="4" name="Slide Number Placeholder 3"/>
          <p:cNvSpPr>
            <a:spLocks noGrp="1"/>
          </p:cNvSpPr>
          <p:nvPr>
            <p:ph type="sldNum" sz="quarter" idx="5"/>
          </p:nvPr>
        </p:nvSpPr>
        <p:spPr/>
        <p:txBody>
          <a:bodyPr/>
          <a:lstStyle/>
          <a:p>
            <a:fld id="{1D336513-538C-462C-9A4A-055F93FB7D0F}" type="slidenum">
              <a:rPr lang="en-US" smtClean="0"/>
              <a:t>43</a:t>
            </a:fld>
            <a:endParaRPr lang="en-US"/>
          </a:p>
        </p:txBody>
      </p:sp>
    </p:spTree>
    <p:extLst>
      <p:ext uri="{BB962C8B-B14F-4D97-AF65-F5344CB8AC3E}">
        <p14:creationId xmlns:p14="http://schemas.microsoft.com/office/powerpoint/2010/main" val="3899671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 Human Factors and Ergonomics Society is the largest human factors professional society in the US. They have over 5,000 active members. This is their policy statement on AV technology.  </a:t>
            </a:r>
          </a:p>
          <a:p>
            <a:endParaRPr lang="en-US" dirty="0"/>
          </a:p>
          <a:p>
            <a:r>
              <a:rPr lang="en-US" b="1" dirty="0"/>
              <a:t>Notes to Instructor</a:t>
            </a:r>
            <a:r>
              <a:rPr lang="en-US" dirty="0"/>
              <a:t>:</a:t>
            </a:r>
          </a:p>
          <a:p>
            <a:r>
              <a:rPr lang="en-US" dirty="0"/>
              <a:t>Compare with other policy statements:</a:t>
            </a:r>
          </a:p>
          <a:p>
            <a:r>
              <a:rPr lang="en-US" dirty="0"/>
              <a:t>HFES: http://cms.hfes.org/Cms/media/CmsImages/HFES_Policy_Statement_Autonomous_Vehicle_Safety.pdf</a:t>
            </a:r>
          </a:p>
          <a:p>
            <a:r>
              <a:rPr lang="en-US" dirty="0"/>
              <a:t>NACTO Policy Statement: </a:t>
            </a:r>
            <a:r>
              <a:rPr lang="en-US" dirty="0">
                <a:hlinkClick r:id="rId3"/>
              </a:rPr>
              <a:t>https://nacto.org/wp-content/uploads/2016/06/NACTO-Policy-Automated-Vehicles-201606.pdf</a:t>
            </a:r>
            <a:endParaRPr lang="en-US" dirty="0"/>
          </a:p>
          <a:p>
            <a:r>
              <a:rPr lang="en-US" dirty="0"/>
              <a:t>ITE Policy Statement: </a:t>
            </a:r>
            <a:r>
              <a:rPr lang="en-US" dirty="0">
                <a:hlinkClick r:id="rId4"/>
              </a:rPr>
              <a:t>https://www.ite.org/pub/?id=6059BDBD-AAEF-45E4-58F6-F14962022873</a:t>
            </a:r>
            <a:endParaRPr lang="en-US" dirty="0"/>
          </a:p>
          <a:p>
            <a:r>
              <a:rPr lang="en-US" dirty="0"/>
              <a:t>APBP: </a:t>
            </a:r>
            <a:r>
              <a:rPr lang="en-US" dirty="0">
                <a:hlinkClick r:id="rId5"/>
              </a:rPr>
              <a:t>https://www.apbp.org/news/402457/APBP-Adopts-AV-Policy-Statement.htm</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44</a:t>
            </a:fld>
            <a:endParaRPr lang="en-US"/>
          </a:p>
        </p:txBody>
      </p:sp>
    </p:spTree>
    <p:extLst>
      <p:ext uri="{BB962C8B-B14F-4D97-AF65-F5344CB8AC3E}">
        <p14:creationId xmlns:p14="http://schemas.microsoft.com/office/powerpoint/2010/main" val="29897866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to Instructor</a:t>
            </a:r>
            <a:r>
              <a:rPr lang="en-US" dirty="0"/>
              <a:t>:</a:t>
            </a:r>
          </a:p>
          <a:p>
            <a:r>
              <a:rPr lang="en-US" dirty="0"/>
              <a:t>Differences in state regulations are available through the National Conference of State Legislators: </a:t>
            </a:r>
            <a:r>
              <a:rPr lang="en-US" dirty="0">
                <a:hlinkClick r:id="rId3"/>
              </a:rPr>
              <a:t>http://www.ncsl.org/research/transportation/autonomous-vehicles-self-driving-vehicles-enacted-legislation.aspx</a:t>
            </a:r>
            <a:r>
              <a:rPr lang="en-US" dirty="0"/>
              <a:t> </a:t>
            </a:r>
          </a:p>
          <a:p>
            <a:endParaRPr lang="en-US" dirty="0"/>
          </a:p>
          <a:p>
            <a:r>
              <a:rPr lang="en-US" dirty="0"/>
              <a:t>As of this writing (2019), 15 states regulate AV testing and 23 bills have been introduced.</a:t>
            </a:r>
          </a:p>
          <a:p>
            <a:endParaRPr lang="en-US" dirty="0"/>
          </a:p>
          <a:p>
            <a:r>
              <a:rPr lang="en-US" b="1" dirty="0"/>
              <a:t>Student Assignment</a:t>
            </a:r>
            <a:r>
              <a:rPr lang="en-US" dirty="0"/>
              <a:t>: Look up testing requirements in different states and compare current policies. </a:t>
            </a:r>
          </a:p>
        </p:txBody>
      </p:sp>
      <p:sp>
        <p:nvSpPr>
          <p:cNvPr id="4" name="Slide Number Placeholder 3"/>
          <p:cNvSpPr>
            <a:spLocks noGrp="1"/>
          </p:cNvSpPr>
          <p:nvPr>
            <p:ph type="sldNum" sz="quarter" idx="5"/>
          </p:nvPr>
        </p:nvSpPr>
        <p:spPr/>
        <p:txBody>
          <a:bodyPr/>
          <a:lstStyle/>
          <a:p>
            <a:fld id="{1D336513-538C-462C-9A4A-055F93FB7D0F}" type="slidenum">
              <a:rPr lang="en-US" smtClean="0"/>
              <a:t>45</a:t>
            </a:fld>
            <a:endParaRPr lang="en-US"/>
          </a:p>
        </p:txBody>
      </p:sp>
    </p:spTree>
    <p:extLst>
      <p:ext uri="{BB962C8B-B14F-4D97-AF65-F5344CB8AC3E}">
        <p14:creationId xmlns:p14="http://schemas.microsoft.com/office/powerpoint/2010/main" val="29060724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47</a:t>
            </a:fld>
            <a:endParaRPr lang="en-US"/>
          </a:p>
        </p:txBody>
      </p:sp>
    </p:spTree>
    <p:extLst>
      <p:ext uri="{BB962C8B-B14F-4D97-AF65-F5344CB8AC3E}">
        <p14:creationId xmlns:p14="http://schemas.microsoft.com/office/powerpoint/2010/main" val="3983829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 driver, Josh Brown, was a 40-year-old</a:t>
            </a:r>
            <a:r>
              <a:rPr lang="en-US" baseline="0" dirty="0"/>
              <a:t> man on his way back from a family vacation in Orlando. He had spent 11 years in the Navy and was a successful technology business owner. His driver’s license was current. He had received 8 speeding tickets between 2010 to 2015, but had not been involved in any crashes. He was in good health and was not taking any no medications. No drugs or alcohol were found in his system. The cause of the crash was a combination of the truck driver not yielding and Brown’s overreliance on the vehicle’s automation that caused him to stop attending to the road ahead. </a:t>
            </a:r>
          </a:p>
          <a:p>
            <a:endParaRPr lang="en-US" baseline="0" dirty="0"/>
          </a:p>
          <a:p>
            <a:r>
              <a:rPr lang="en-US" baseline="0" dirty="0"/>
              <a:t>Tesla drivers are expected to maintain control of the vehicle and attend to driving at all times. However, Tesla’s safety feature for this is to make sure the driver periodically grasps the steering wheel.</a:t>
            </a:r>
          </a:p>
          <a:p>
            <a:endParaRPr lang="en-US" dirty="0"/>
          </a:p>
          <a:p>
            <a:r>
              <a:rPr lang="en-US" b="1" dirty="0"/>
              <a:t>Reference</a:t>
            </a:r>
            <a:r>
              <a:rPr lang="en-US" dirty="0"/>
              <a:t>:</a:t>
            </a:r>
          </a:p>
          <a:p>
            <a:r>
              <a:rPr lang="en-US" dirty="0"/>
              <a:t>https://www.ntsb.gov/investigations/AccidentReports/Pages/HWY16FH018-preliminary.aspx</a:t>
            </a:r>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48</a:t>
            </a:fld>
            <a:endParaRPr lang="en-US"/>
          </a:p>
        </p:txBody>
      </p:sp>
    </p:spTree>
    <p:extLst>
      <p:ext uri="{BB962C8B-B14F-4D97-AF65-F5344CB8AC3E}">
        <p14:creationId xmlns:p14="http://schemas.microsoft.com/office/powerpoint/2010/main" val="32786923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Image source</a:t>
            </a:r>
            <a:r>
              <a:rPr lang="en-US" dirty="0"/>
              <a:t>: New York Times - https://www.nytimes.com/interactive/2016/07/01/business/inside-tesla-accident.html</a:t>
            </a:r>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49</a:t>
            </a:fld>
            <a:endParaRPr lang="en-US"/>
          </a:p>
        </p:txBody>
      </p:sp>
    </p:spTree>
    <p:extLst>
      <p:ext uri="{BB962C8B-B14F-4D97-AF65-F5344CB8AC3E}">
        <p14:creationId xmlns:p14="http://schemas.microsoft.com/office/powerpoint/2010/main" val="29154157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Perspectives on the tragedy varied.</a:t>
            </a:r>
          </a:p>
          <a:p>
            <a:endParaRPr lang="en-US" dirty="0"/>
          </a:p>
          <a:p>
            <a:r>
              <a:rPr lang="en-US" b="1" dirty="0"/>
              <a:t>References</a:t>
            </a:r>
            <a:r>
              <a:rPr lang="en-US" dirty="0"/>
              <a:t>:</a:t>
            </a:r>
          </a:p>
          <a:p>
            <a:r>
              <a:rPr lang="en-US" dirty="0"/>
              <a:t>NHTSA investigation (page 12): </a:t>
            </a:r>
            <a:r>
              <a:rPr lang="en-US" dirty="0">
                <a:hlinkClick r:id="rId3"/>
              </a:rPr>
              <a:t>https://static.nhtsa.gov/odi/inv/2016/INCLA-PE16007-7876.PDF</a:t>
            </a:r>
            <a:endParaRPr lang="en-US" dirty="0"/>
          </a:p>
          <a:p>
            <a:r>
              <a:rPr lang="en-US" dirty="0"/>
              <a:t>Elon Musk: </a:t>
            </a:r>
            <a:r>
              <a:rPr lang="en-US" dirty="0">
                <a:hlinkClick r:id="rId4"/>
              </a:rPr>
              <a:t>https://twitter.com/elonmusk/status/822128741228756992?lang=en</a:t>
            </a:r>
            <a:endParaRPr lang="en-US" dirty="0"/>
          </a:p>
          <a:p>
            <a:r>
              <a:rPr lang="en-US" dirty="0"/>
              <a:t>Family statement </a:t>
            </a:r>
            <a:r>
              <a:rPr lang="en-US" b="0" dirty="0"/>
              <a:t>from </a:t>
            </a:r>
            <a:r>
              <a:rPr lang="en-US" dirty="0" err="1"/>
              <a:t>Landskroner</a:t>
            </a:r>
            <a:r>
              <a:rPr lang="en-US" dirty="0"/>
              <a:t> </a:t>
            </a:r>
            <a:r>
              <a:rPr lang="en-US" dirty="0" err="1"/>
              <a:t>Grieco</a:t>
            </a:r>
            <a:r>
              <a:rPr lang="en-US" dirty="0"/>
              <a:t> Merriman: </a:t>
            </a:r>
            <a:r>
              <a:rPr lang="en-US" dirty="0">
                <a:hlinkClick r:id="rId5"/>
              </a:rPr>
              <a:t>https://www.globenewswire.com/news-release/2017/09/11/1117570/0/en/Landskroner-Grieco-Merriman-Issues-Statement-on-Behalf-of-the-Family-of-Joshua-Brown.html</a:t>
            </a:r>
            <a:endParaRPr lang="en-US" dirty="0"/>
          </a:p>
          <a:p>
            <a:r>
              <a:rPr lang="en-US" dirty="0"/>
              <a:t>Chairman Robert L. </a:t>
            </a:r>
            <a:r>
              <a:rPr lang="en-US" dirty="0" err="1"/>
              <a:t>Sumwalt</a:t>
            </a:r>
            <a:r>
              <a:rPr lang="en-US" dirty="0"/>
              <a:t>: </a:t>
            </a:r>
            <a:r>
              <a:rPr lang="en-US" dirty="0">
                <a:hlinkClick r:id="rId6"/>
              </a:rPr>
              <a:t>https://www.ntsb.gov/news/press-releases/Pages/PR20170912.aspx</a:t>
            </a:r>
            <a:endParaRPr lang="en-US" dirty="0"/>
          </a:p>
          <a:p>
            <a:endParaRPr lang="en-US" b="0" dirty="0"/>
          </a:p>
        </p:txBody>
      </p:sp>
      <p:sp>
        <p:nvSpPr>
          <p:cNvPr id="4" name="Slide Number Placeholder 3"/>
          <p:cNvSpPr>
            <a:spLocks noGrp="1"/>
          </p:cNvSpPr>
          <p:nvPr>
            <p:ph type="sldNum" sz="quarter" idx="10"/>
          </p:nvPr>
        </p:nvSpPr>
        <p:spPr/>
        <p:txBody>
          <a:bodyPr/>
          <a:lstStyle/>
          <a:p>
            <a:fld id="{CBA6CF91-1C3F-49B9-847B-1EDA0711DAA0}" type="slidenum">
              <a:rPr lang="en-US" smtClean="0"/>
              <a:t>50</a:t>
            </a:fld>
            <a:endParaRPr lang="en-US"/>
          </a:p>
        </p:txBody>
      </p:sp>
    </p:spTree>
    <p:extLst>
      <p:ext uri="{BB962C8B-B14F-4D97-AF65-F5344CB8AC3E}">
        <p14:creationId xmlns:p14="http://schemas.microsoft.com/office/powerpoint/2010/main" val="21052627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The bicycle did not have side reflectors and the front and rear reflectors, along with a forward headlamp, were perpendicular to the path of the oncoming vehicle. </a:t>
            </a:r>
          </a:p>
          <a:p>
            <a:endParaRPr lang="en-US" dirty="0"/>
          </a:p>
          <a:p>
            <a:r>
              <a:rPr lang="en-US" dirty="0"/>
              <a:t>A full report of the fatality is pending.</a:t>
            </a:r>
          </a:p>
          <a:p>
            <a:endParaRPr lang="en-US" dirty="0"/>
          </a:p>
          <a:p>
            <a:r>
              <a:rPr lang="en-US" b="1" dirty="0"/>
              <a:t>Reference</a:t>
            </a:r>
            <a:r>
              <a:rPr lang="en-US" dirty="0"/>
              <a:t>:</a:t>
            </a:r>
          </a:p>
          <a:p>
            <a:r>
              <a:rPr lang="en-US" dirty="0"/>
              <a:t>https://www.ntsb.gov/investigations/Pages/HWY18FH010.aspx</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51</a:t>
            </a:fld>
            <a:endParaRPr lang="en-US"/>
          </a:p>
        </p:txBody>
      </p:sp>
    </p:spTree>
    <p:extLst>
      <p:ext uri="{BB962C8B-B14F-4D97-AF65-F5344CB8AC3E}">
        <p14:creationId xmlns:p14="http://schemas.microsoft.com/office/powerpoint/2010/main" val="16856573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Possible Class discussion</a:t>
            </a:r>
            <a:r>
              <a:rPr lang="en-US" dirty="0"/>
              <a:t>: </a:t>
            </a:r>
          </a:p>
          <a:p>
            <a:r>
              <a:rPr lang="en-US" dirty="0"/>
              <a:t>Who was at fault in the Uber crash?</a:t>
            </a:r>
          </a:p>
          <a:p>
            <a:r>
              <a:rPr lang="en-US" dirty="0"/>
              <a:t>How would someone safely cross this road at night?</a:t>
            </a:r>
          </a:p>
          <a:p>
            <a:endParaRPr lang="en-US" dirty="0"/>
          </a:p>
          <a:p>
            <a:r>
              <a:rPr lang="en-US" b="1" dirty="0"/>
              <a:t>References</a:t>
            </a:r>
            <a:r>
              <a:rPr lang="en-US" dirty="0"/>
              <a:t>:</a:t>
            </a:r>
          </a:p>
          <a:p>
            <a:r>
              <a:rPr lang="en-US" dirty="0"/>
              <a:t>Google maps: </a:t>
            </a:r>
            <a:r>
              <a:rPr lang="en-US" dirty="0">
                <a:hlinkClick r:id="rId3"/>
              </a:rPr>
              <a:t>https://www.google.com/maps/place/N+Mill+Ave,+Tempe,+AZ+85281/@33.4364913,-111.9432021,143m/data=!3m1!1e3!4m5!3m4!1s0x872b09338c84a6a3:0x4eb48ca97885c3f7!8m2!3d33.4399425!4d-111.9446799</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52</a:t>
            </a:fld>
            <a:endParaRPr lang="en-US"/>
          </a:p>
        </p:txBody>
      </p:sp>
    </p:spTree>
    <p:extLst>
      <p:ext uri="{BB962C8B-B14F-4D97-AF65-F5344CB8AC3E}">
        <p14:creationId xmlns:p14="http://schemas.microsoft.com/office/powerpoint/2010/main" val="2536612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There is a lot of confusion over the vocabulary used to describe automated vehicles. Multiple terms can be used to describe similar or identical technology and terms are often used inconsistently or incorrectly. To reduce confusion, these modules will employ terms defined in NHTSA and SAE reports. The definitions are introduced here to provide a common understanding of what constitutes an “automated vehicle.”  </a:t>
            </a:r>
          </a:p>
          <a:p>
            <a:endParaRPr lang="en-US" dirty="0"/>
          </a:p>
          <a:p>
            <a:r>
              <a:rPr lang="en-US" b="1" dirty="0"/>
              <a:t>Further reading</a:t>
            </a:r>
            <a:r>
              <a:rPr lang="en-US" dirty="0"/>
              <a:t>: </a:t>
            </a:r>
          </a:p>
          <a:p>
            <a:r>
              <a:rPr lang="en-US" dirty="0"/>
              <a:t>Descriptions of currently available advanced driver assistance systems (ADAS) are summarized at the National Safety council’s </a:t>
            </a:r>
            <a:r>
              <a:rPr lang="en-US" i="1" dirty="0"/>
              <a:t>MyCarDoesWhat.org</a:t>
            </a:r>
            <a:r>
              <a:rPr lang="en-US" dirty="0"/>
              <a:t>.</a:t>
            </a:r>
          </a:p>
          <a:p>
            <a:r>
              <a:rPr lang="en-US" dirty="0"/>
              <a:t>Automated Vehicles 3.0: Preparing for the future of Transportation (https://www.transportation.gov/av/3/preparing-future-transportation-automated-vehicles-3)</a:t>
            </a:r>
          </a:p>
          <a:p>
            <a:endParaRPr lang="en-US" dirty="0"/>
          </a:p>
          <a:p>
            <a:r>
              <a:rPr lang="en-US" b="1" dirty="0"/>
              <a:t>Reference</a:t>
            </a:r>
            <a:r>
              <a:rPr lang="en-US" dirty="0"/>
              <a:t>:</a:t>
            </a:r>
          </a:p>
          <a:p>
            <a:r>
              <a:rPr lang="en-US" dirty="0"/>
              <a:t>Surface Vehicle Recommended Practice J3016: Taxonomy and Definitions for Terms Related to Driving Automation Systems for On-Road Motor Vehicles (June 2018)</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6</a:t>
            </a:fld>
            <a:endParaRPr lang="en-US"/>
          </a:p>
        </p:txBody>
      </p:sp>
    </p:spTree>
    <p:extLst>
      <p:ext uri="{BB962C8B-B14F-4D97-AF65-F5344CB8AC3E}">
        <p14:creationId xmlns:p14="http://schemas.microsoft.com/office/powerpoint/2010/main" val="3516016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“blame game” refers to the tendency to identify one entity who is at fault following a crash. If we want to move past the blame game, we will need to acknowledge that each of us in this room has a role to play in improving safety and finding solutions through technologies or the other systems we design. </a:t>
            </a:r>
          </a:p>
          <a:p>
            <a:endParaRPr lang="en-US" dirty="0"/>
          </a:p>
          <a:p>
            <a:r>
              <a:rPr lang="en-US" dirty="0"/>
              <a:t>We need to dive deeper and look for patterns. This requires data. We need to work on this, as a profession, and we need to advocate for access to AV-related data. In the absence of this data, we allow a whole lot of assumptions about what is happening or speculation about what will happen fill the void.</a:t>
            </a:r>
          </a:p>
          <a:p>
            <a:endParaRPr lang="en-US" dirty="0"/>
          </a:p>
          <a:p>
            <a:r>
              <a:rPr lang="en-US" dirty="0"/>
              <a:t>And to be truly transformative, we need to go further under the water line and talk about the things that we don’t often talk about – what are our assumptions, beliefs, and values about these technologies?</a:t>
            </a:r>
          </a:p>
        </p:txBody>
      </p:sp>
      <p:sp>
        <p:nvSpPr>
          <p:cNvPr id="4" name="Slide Number Placeholder 3"/>
          <p:cNvSpPr>
            <a:spLocks noGrp="1"/>
          </p:cNvSpPr>
          <p:nvPr>
            <p:ph type="sldNum" sz="quarter" idx="10"/>
          </p:nvPr>
        </p:nvSpPr>
        <p:spPr/>
        <p:txBody>
          <a:bodyPr/>
          <a:lstStyle/>
          <a:p>
            <a:fld id="{38CCA10D-63D3-40A3-A66C-7FD596C0D482}" type="slidenum">
              <a:rPr lang="en-US" smtClean="0"/>
              <a:t>53</a:t>
            </a:fld>
            <a:endParaRPr lang="en-US"/>
          </a:p>
        </p:txBody>
      </p:sp>
    </p:spTree>
    <p:extLst>
      <p:ext uri="{BB962C8B-B14F-4D97-AF65-F5344CB8AC3E}">
        <p14:creationId xmlns:p14="http://schemas.microsoft.com/office/powerpoint/2010/main" val="23644735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 </a:t>
            </a:r>
          </a:p>
          <a:p>
            <a:r>
              <a:rPr lang="en-US" dirty="0"/>
              <a:t>The recent proliferation of new mobility technologies presents a challenge to the local and state governments who regulate them, and the hospitals and trauma centers charged with treating injuries associated with these emerging vehicle types. This methodology in San Francisco is a response to the need for timely and high-quality data to empirically track and better understand injuries arising from use of these formerly uncommon vehicles. It provides an opportunity to study emerging innovations and to inform data-driven injury prevention efforts (Vision Zero SF, 2019).</a:t>
            </a:r>
          </a:p>
          <a:p>
            <a:r>
              <a:rPr lang="en-US" dirty="0"/>
              <a:t/>
            </a:r>
            <a:br>
              <a:rPr lang="en-US" dirty="0"/>
            </a:br>
            <a:r>
              <a:rPr lang="en-US" b="1" dirty="0"/>
              <a:t>Reference</a:t>
            </a:r>
            <a:r>
              <a:rPr lang="en-US" dirty="0"/>
              <a:t>: Vision Zero SF Injury Prevention Research Collaborative. 2019. A Methodology for Emerging Mobility Injury Monitoring in San Francisco, California Utilizing Hospital Trauma Records: Version 1.0. San Francisco, CA. Available at: https://www.sfdph.org/dph/EH/PHES/PHES/TransportationandHealth.asp</a:t>
            </a:r>
          </a:p>
          <a:p>
            <a:endParaRPr lang="en-US" dirty="0"/>
          </a:p>
          <a:p>
            <a:r>
              <a:rPr lang="en-US" dirty="0"/>
              <a:t>Image Source: https://www.sfdph.org/dph/files/EHSdocs/PHES/VisionZero/Emerging_Mobility_Injury_Monitoring_Methodology.pdf</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54</a:t>
            </a:fld>
            <a:endParaRPr lang="en-US"/>
          </a:p>
        </p:txBody>
      </p:sp>
    </p:spTree>
    <p:extLst>
      <p:ext uri="{BB962C8B-B14F-4D97-AF65-F5344CB8AC3E}">
        <p14:creationId xmlns:p14="http://schemas.microsoft.com/office/powerpoint/2010/main" val="27776786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55</a:t>
            </a:fld>
            <a:endParaRPr lang="en-US"/>
          </a:p>
        </p:txBody>
      </p:sp>
    </p:spTree>
    <p:extLst>
      <p:ext uri="{BB962C8B-B14F-4D97-AF65-F5344CB8AC3E}">
        <p14:creationId xmlns:p14="http://schemas.microsoft.com/office/powerpoint/2010/main" val="33237437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 This module includes a summary of issues specific to pedestrians and cyclists navigating near automated vehicles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56</a:t>
            </a:fld>
            <a:endParaRPr lang="en-US"/>
          </a:p>
        </p:txBody>
      </p:sp>
    </p:spTree>
    <p:extLst>
      <p:ext uri="{BB962C8B-B14F-4D97-AF65-F5344CB8AC3E}">
        <p14:creationId xmlns:p14="http://schemas.microsoft.com/office/powerpoint/2010/main" val="10777052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b="1" dirty="0"/>
              <a:t>Reference</a:t>
            </a:r>
            <a:r>
              <a:rPr lang="en-US" dirty="0"/>
              <a:t>:</a:t>
            </a:r>
          </a:p>
          <a:p>
            <a:r>
              <a:rPr lang="en-US" dirty="0"/>
              <a:t>Snyder, M. G. and R. L. Knoblauch (1971). Pedestrian safety: The identification of precipitating factors and possible countermeasures. National Highway Traffic Safety Administration. Report DOT FH-11-7312. U.S. Department of Transportation, Washington, DC.</a:t>
            </a:r>
          </a:p>
        </p:txBody>
      </p:sp>
      <p:sp>
        <p:nvSpPr>
          <p:cNvPr id="4" name="Slide Number Placeholder 3"/>
          <p:cNvSpPr>
            <a:spLocks noGrp="1"/>
          </p:cNvSpPr>
          <p:nvPr>
            <p:ph type="sldNum" sz="quarter" idx="5"/>
          </p:nvPr>
        </p:nvSpPr>
        <p:spPr/>
        <p:txBody>
          <a:bodyPr/>
          <a:lstStyle/>
          <a:p>
            <a:fld id="{1D336513-538C-462C-9A4A-055F93FB7D0F}" type="slidenum">
              <a:rPr lang="en-US" smtClean="0"/>
              <a:t>57</a:t>
            </a:fld>
            <a:endParaRPr lang="en-US"/>
          </a:p>
        </p:txBody>
      </p:sp>
    </p:spTree>
    <p:extLst>
      <p:ext uri="{BB962C8B-B14F-4D97-AF65-F5344CB8AC3E}">
        <p14:creationId xmlns:p14="http://schemas.microsoft.com/office/powerpoint/2010/main" val="17562728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b="1" dirty="0"/>
              <a:t>Reference</a:t>
            </a:r>
            <a:r>
              <a:rPr lang="en-US" dirty="0"/>
              <a:t>:</a:t>
            </a:r>
          </a:p>
          <a:p>
            <a:r>
              <a:rPr lang="en-US" dirty="0"/>
              <a:t>Shinar, D. (2017). </a:t>
            </a:r>
            <a:r>
              <a:rPr lang="en-US" i="0" dirty="0"/>
              <a:t>Pedestrians</a:t>
            </a:r>
            <a:r>
              <a:rPr lang="en-US" dirty="0"/>
              <a:t>. In </a:t>
            </a:r>
            <a:r>
              <a:rPr lang="en-US" i="1" dirty="0"/>
              <a:t>Traffic Safety and Human Behavior </a:t>
            </a:r>
            <a:r>
              <a:rPr lang="en-US" dirty="0"/>
              <a:t>(2</a:t>
            </a:r>
            <a:r>
              <a:rPr lang="en-US" baseline="30000" dirty="0"/>
              <a:t>nd</a:t>
            </a:r>
            <a:r>
              <a:rPr lang="en-US" dirty="0"/>
              <a:t> ed.). Emerald Publishing. </a:t>
            </a:r>
          </a:p>
        </p:txBody>
      </p:sp>
      <p:sp>
        <p:nvSpPr>
          <p:cNvPr id="4" name="Slide Number Placeholder 3"/>
          <p:cNvSpPr>
            <a:spLocks noGrp="1"/>
          </p:cNvSpPr>
          <p:nvPr>
            <p:ph type="sldNum" sz="quarter" idx="5"/>
          </p:nvPr>
        </p:nvSpPr>
        <p:spPr/>
        <p:txBody>
          <a:bodyPr/>
          <a:lstStyle/>
          <a:p>
            <a:fld id="{1D336513-538C-462C-9A4A-055F93FB7D0F}" type="slidenum">
              <a:rPr lang="en-US" smtClean="0"/>
              <a:t>58</a:t>
            </a:fld>
            <a:endParaRPr lang="en-US"/>
          </a:p>
        </p:txBody>
      </p:sp>
    </p:spTree>
    <p:extLst>
      <p:ext uri="{BB962C8B-B14F-4D97-AF65-F5344CB8AC3E}">
        <p14:creationId xmlns:p14="http://schemas.microsoft.com/office/powerpoint/2010/main" val="36504498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From a young age we are taught to make eye contact with the driver. When there is no driver, generations will need to replace these old habits with new ones (or learn how to understand mixed fleets). This will take time. </a:t>
            </a:r>
          </a:p>
        </p:txBody>
      </p:sp>
      <p:sp>
        <p:nvSpPr>
          <p:cNvPr id="4" name="Slide Number Placeholder 3"/>
          <p:cNvSpPr>
            <a:spLocks noGrp="1"/>
          </p:cNvSpPr>
          <p:nvPr>
            <p:ph type="sldNum" sz="quarter" idx="5"/>
          </p:nvPr>
        </p:nvSpPr>
        <p:spPr/>
        <p:txBody>
          <a:bodyPr/>
          <a:lstStyle/>
          <a:p>
            <a:fld id="{1D336513-538C-462C-9A4A-055F93FB7D0F}" type="slidenum">
              <a:rPr lang="en-US" smtClean="0"/>
              <a:t>59</a:t>
            </a:fld>
            <a:endParaRPr lang="en-US"/>
          </a:p>
        </p:txBody>
      </p:sp>
    </p:spTree>
    <p:extLst>
      <p:ext uri="{BB962C8B-B14F-4D97-AF65-F5344CB8AC3E}">
        <p14:creationId xmlns:p14="http://schemas.microsoft.com/office/powerpoint/2010/main" val="22774292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b="1" dirty="0"/>
              <a:t>Speaker notes: </a:t>
            </a:r>
          </a:p>
          <a:p>
            <a:r>
              <a:rPr lang="en-US" dirty="0"/>
              <a:t>The next three slides will show some early approaches to V2P communication. This is an excerpt from an early Google patent for presenting text on the hood of the car to provide crossing advice to pedestrians. Their sample message for the patent was, “SAFE TO CROSS” and an image of a pedestrian running in front of a car. They presented other signaling combinations as well, including audio.</a:t>
            </a:r>
          </a:p>
          <a:p>
            <a:endParaRPr lang="en-US" dirty="0"/>
          </a:p>
          <a:p>
            <a:r>
              <a:rPr lang="en-US" b="1" dirty="0"/>
              <a:t>Reference</a:t>
            </a:r>
            <a:r>
              <a:rPr lang="en-US" dirty="0"/>
              <a:t>: </a:t>
            </a:r>
          </a:p>
          <a:p>
            <a:r>
              <a:rPr lang="en-US" dirty="0" err="1"/>
              <a:t>Urmson</a:t>
            </a:r>
            <a:r>
              <a:rPr lang="en-US" dirty="0"/>
              <a:t>, C, I. Mahon, D. </a:t>
            </a:r>
            <a:r>
              <a:rPr lang="en-US" dirty="0" err="1"/>
              <a:t>Dolgov</a:t>
            </a:r>
            <a:r>
              <a:rPr lang="en-US" dirty="0"/>
              <a:t>, and J. Zhu. Pedestrian Notifications. Google, Inc., assignee. 16 Patent US 9196164 B1. 24, 2015</a:t>
            </a:r>
          </a:p>
        </p:txBody>
      </p:sp>
      <p:sp>
        <p:nvSpPr>
          <p:cNvPr id="4" name="Slide Number Placeholder 3"/>
          <p:cNvSpPr>
            <a:spLocks noGrp="1"/>
          </p:cNvSpPr>
          <p:nvPr>
            <p:ph type="sldNum" sz="quarter" idx="10"/>
          </p:nvPr>
        </p:nvSpPr>
        <p:spPr/>
        <p:txBody>
          <a:bodyPr/>
          <a:lstStyle/>
          <a:p>
            <a:fld id="{CBA6CF91-1C3F-49B9-847B-1EDA0711DAA0}" type="slidenum">
              <a:rPr lang="en-US" smtClean="0"/>
              <a:t>60</a:t>
            </a:fld>
            <a:endParaRPr lang="en-US"/>
          </a:p>
        </p:txBody>
      </p:sp>
    </p:spTree>
    <p:extLst>
      <p:ext uri="{BB962C8B-B14F-4D97-AF65-F5344CB8AC3E}">
        <p14:creationId xmlns:p14="http://schemas.microsoft.com/office/powerpoint/2010/main" val="35660007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b="1" dirty="0"/>
              <a:t>Speaker notes: </a:t>
            </a:r>
          </a:p>
          <a:p>
            <a:r>
              <a:rPr lang="en-US" dirty="0"/>
              <a:t>Daimler-owned “Smart” shows messages on the front of the car, below waist level. In addition to providing advice, smart proposes using this space to identify the next rider for ride sharing applications. </a:t>
            </a:r>
          </a:p>
        </p:txBody>
      </p:sp>
      <p:sp>
        <p:nvSpPr>
          <p:cNvPr id="4" name="Slide Number Placeholder 3"/>
          <p:cNvSpPr>
            <a:spLocks noGrp="1"/>
          </p:cNvSpPr>
          <p:nvPr>
            <p:ph type="sldNum" sz="quarter" idx="10"/>
          </p:nvPr>
        </p:nvSpPr>
        <p:spPr/>
        <p:txBody>
          <a:bodyPr/>
          <a:lstStyle/>
          <a:p>
            <a:fld id="{CBA6CF91-1C3F-49B9-847B-1EDA0711DAA0}" type="slidenum">
              <a:rPr lang="en-US" smtClean="0"/>
              <a:t>61</a:t>
            </a:fld>
            <a:endParaRPr lang="en-US"/>
          </a:p>
        </p:txBody>
      </p:sp>
    </p:spTree>
    <p:extLst>
      <p:ext uri="{BB962C8B-B14F-4D97-AF65-F5344CB8AC3E}">
        <p14:creationId xmlns:p14="http://schemas.microsoft.com/office/powerpoint/2010/main" val="8181829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This prototype design from Drive.ai appears on the side of the vehicle and includes text and a reinforcing image advising the pedestrian to cross. </a:t>
            </a:r>
          </a:p>
          <a:p>
            <a:endParaRPr lang="en-US" dirty="0"/>
          </a:p>
          <a:p>
            <a:r>
              <a:rPr lang="en-US" dirty="0"/>
              <a:t>The three designs on the preceding slides represent early industry prototypes, which are all different. Inconsistency is a bad idea because it sends mixed and confusing messages to VRUs. We have national standards for road signs… will we require car to car standards?</a:t>
            </a:r>
          </a:p>
          <a:p>
            <a:r>
              <a:rPr lang="en-US" dirty="0">
                <a:solidFill>
                  <a:schemeClr val="tx1"/>
                </a:solidFill>
              </a:rPr>
              <a:t>To be visible at 100 feet, stationary legible text requires letters that are at least 6-inches tall (MUTCD requires 9-inches). A visible “safe to cross” message would be 47 inches wide. Moving displays should be even larger. </a:t>
            </a:r>
            <a:r>
              <a:rPr lang="en-US" baseline="0" dirty="0"/>
              <a:t>Is 100 feet enough? At 25 mph, a car moves 100 feet before the avg pedestrian can cross a lane (37 fps).</a:t>
            </a:r>
          </a:p>
          <a:p>
            <a:r>
              <a:rPr lang="en-US" baseline="0" dirty="0"/>
              <a:t>Combine this with differences in language abilities for adults and children, and text is not a good solution for pedestrian communication. </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62</a:t>
            </a:fld>
            <a:endParaRPr lang="en-US"/>
          </a:p>
        </p:txBody>
      </p:sp>
    </p:spTree>
    <p:extLst>
      <p:ext uri="{BB962C8B-B14F-4D97-AF65-F5344CB8AC3E}">
        <p14:creationId xmlns:p14="http://schemas.microsoft.com/office/powerpoint/2010/main" val="2859119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These terms are frequently used to explain the capabilities and limitations of automated vehicles, particularly in current engineering standards (e.g., SAE) and government policy documents. DDT summarizes all the tasks that can be performed by a human driver or automation and lays the foundation for introducing the six </a:t>
            </a:r>
            <a:r>
              <a:rPr lang="en-US" i="1" dirty="0"/>
              <a:t>automation levels</a:t>
            </a:r>
            <a:r>
              <a:rPr lang="en-US" dirty="0"/>
              <a:t>.</a:t>
            </a:r>
          </a:p>
          <a:p>
            <a:r>
              <a:rPr lang="en-US" dirty="0"/>
              <a:t>Point out that monitoring, responding, and signaling to pedestrians and bicyclists are all tasks that drivers do that will need to be performed by driving automation, if automated vehicles are going to be deployed.</a:t>
            </a:r>
          </a:p>
          <a:p>
            <a:endParaRPr lang="en-US" dirty="0"/>
          </a:p>
          <a:p>
            <a:r>
              <a:rPr lang="en-US" b="1" dirty="0"/>
              <a:t>Reference</a:t>
            </a:r>
            <a:r>
              <a:rPr lang="en-US" dirty="0"/>
              <a:t>:</a:t>
            </a:r>
          </a:p>
          <a:p>
            <a:r>
              <a:rPr lang="en-US" dirty="0"/>
              <a:t>Surface Vehicle Recommended Practice J3016: Taxonomy and Definitions for Terms Related to Driving Automation Systems for On-Road Motor Vehicles (June 2018)</a:t>
            </a:r>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7</a:t>
            </a:fld>
            <a:endParaRPr lang="en-US"/>
          </a:p>
        </p:txBody>
      </p:sp>
    </p:spTree>
    <p:extLst>
      <p:ext uri="{BB962C8B-B14F-4D97-AF65-F5344CB8AC3E}">
        <p14:creationId xmlns:p14="http://schemas.microsoft.com/office/powerpoint/2010/main" val="418739122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a:t>
            </a:r>
            <a:r>
              <a:rPr lang="en-US" dirty="0"/>
              <a:t>:</a:t>
            </a:r>
          </a:p>
          <a:p>
            <a:r>
              <a:rPr lang="en-US" dirty="0"/>
              <a:t>Wegman, F., Zhang, F. and Dijkstra, A. (2012). How to make more cycling good for road safety? </a:t>
            </a:r>
            <a:r>
              <a:rPr lang="en-US" dirty="0" err="1"/>
              <a:t>Accid</a:t>
            </a:r>
            <a:r>
              <a:rPr lang="en-US" dirty="0"/>
              <a:t>. Anal. Prev., 44(1), 19-29.</a:t>
            </a:r>
          </a:p>
        </p:txBody>
      </p:sp>
      <p:sp>
        <p:nvSpPr>
          <p:cNvPr id="4" name="Slide Number Placeholder 3"/>
          <p:cNvSpPr>
            <a:spLocks noGrp="1"/>
          </p:cNvSpPr>
          <p:nvPr>
            <p:ph type="sldNum" sz="quarter" idx="5"/>
          </p:nvPr>
        </p:nvSpPr>
        <p:spPr/>
        <p:txBody>
          <a:bodyPr/>
          <a:lstStyle/>
          <a:p>
            <a:fld id="{1D336513-538C-462C-9A4A-055F93FB7D0F}" type="slidenum">
              <a:rPr lang="en-US" smtClean="0"/>
              <a:t>64</a:t>
            </a:fld>
            <a:endParaRPr lang="en-US"/>
          </a:p>
        </p:txBody>
      </p:sp>
    </p:spTree>
    <p:extLst>
      <p:ext uri="{BB962C8B-B14F-4D97-AF65-F5344CB8AC3E}">
        <p14:creationId xmlns:p14="http://schemas.microsoft.com/office/powerpoint/2010/main" val="39863220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to Instructor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module summarizes federal and state responsibilities and proposed regulation for automated vehicles, along with a summary of deployment issues recognized by NHTSA</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68</a:t>
            </a:fld>
            <a:endParaRPr lang="en-US"/>
          </a:p>
        </p:txBody>
      </p:sp>
    </p:spTree>
    <p:extLst>
      <p:ext uri="{BB962C8B-B14F-4D97-AF65-F5344CB8AC3E}">
        <p14:creationId xmlns:p14="http://schemas.microsoft.com/office/powerpoint/2010/main" val="5915760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In the Executive branch of the US Government, the </a:t>
            </a:r>
            <a:r>
              <a:rPr lang="en-US" i="1" dirty="0"/>
              <a:t>Cabinet</a:t>
            </a:r>
            <a:r>
              <a:rPr lang="en-US" dirty="0"/>
              <a:t> serves as an advisory body to the President. The two cabinet members most directly related to automated vehicles are the Secretary of Defense and the Secretary of transportation. While research on automated vehicles existed prior to 2001, Department of Defense funding was a catalyst to AV research through the DARPA Grand Challenges. The Department of Transportation (DOT) plays a more direct role in transportation oversight. </a:t>
            </a:r>
          </a:p>
        </p:txBody>
      </p:sp>
      <p:sp>
        <p:nvSpPr>
          <p:cNvPr id="4" name="Slide Number Placeholder 3"/>
          <p:cNvSpPr>
            <a:spLocks noGrp="1"/>
          </p:cNvSpPr>
          <p:nvPr>
            <p:ph type="sldNum" sz="quarter" idx="5"/>
          </p:nvPr>
        </p:nvSpPr>
        <p:spPr/>
        <p:txBody>
          <a:bodyPr/>
          <a:lstStyle/>
          <a:p>
            <a:fld id="{1D336513-538C-462C-9A4A-055F93FB7D0F}" type="slidenum">
              <a:rPr lang="en-US" smtClean="0"/>
              <a:t>69</a:t>
            </a:fld>
            <a:endParaRPr lang="en-US"/>
          </a:p>
        </p:txBody>
      </p:sp>
    </p:spTree>
    <p:extLst>
      <p:ext uri="{BB962C8B-B14F-4D97-AF65-F5344CB8AC3E}">
        <p14:creationId xmlns:p14="http://schemas.microsoft.com/office/powerpoint/2010/main" val="23982250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 </a:t>
            </a:r>
          </a:p>
          <a:p>
            <a:r>
              <a:rPr lang="en-US" dirty="0"/>
              <a:t>Entities marked with an asterisk are directly related to surface transportation. However, the AV guidance released in 2018 (version 3.0) encourages all administrations to collaborate on issues related to AVs. </a:t>
            </a:r>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70</a:t>
            </a:fld>
            <a:endParaRPr lang="en-US"/>
          </a:p>
        </p:txBody>
      </p:sp>
    </p:spTree>
    <p:extLst>
      <p:ext uri="{BB962C8B-B14F-4D97-AF65-F5344CB8AC3E}">
        <p14:creationId xmlns:p14="http://schemas.microsoft.com/office/powerpoint/2010/main" val="5496173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 </a:t>
            </a:r>
          </a:p>
          <a:p>
            <a:r>
              <a:rPr lang="en-US" dirty="0"/>
              <a:t>States and the federal government have different responsibilities related to regulating transportation.</a:t>
            </a:r>
          </a:p>
          <a:p>
            <a:endParaRPr lang="en-US" b="0" dirty="0"/>
          </a:p>
          <a:p>
            <a:r>
              <a:rPr lang="en-US" b="0" dirty="0"/>
              <a:t>In an AV, the “driver” may be replaced by software, which is part of the vehicle. This blurs many of the lines previously drawn between state and federal responsibilities. For example, who will “license” an AV to drive? </a:t>
            </a:r>
          </a:p>
          <a:p>
            <a:endParaRPr lang="en-US" dirty="0"/>
          </a:p>
          <a:p>
            <a:r>
              <a:rPr lang="en-US" b="1" dirty="0"/>
              <a:t>References</a:t>
            </a:r>
            <a:r>
              <a:rPr lang="en-US" dirty="0"/>
              <a:t>:</a:t>
            </a:r>
          </a:p>
          <a:p>
            <a:r>
              <a:rPr lang="en-US" dirty="0"/>
              <a:t>https://www.transportation.gov/sites/dot.gov/files/docs/AV%20policy%20guidance%20PDF.pdf</a:t>
            </a:r>
          </a:p>
          <a:p>
            <a:r>
              <a:rPr lang="en-US" dirty="0"/>
              <a:t>https://www.nhtsa.gov/laws-regulations/fmvss</a:t>
            </a:r>
          </a:p>
        </p:txBody>
      </p:sp>
      <p:sp>
        <p:nvSpPr>
          <p:cNvPr id="4" name="Slide Number Placeholder 3"/>
          <p:cNvSpPr>
            <a:spLocks noGrp="1"/>
          </p:cNvSpPr>
          <p:nvPr>
            <p:ph type="sldNum" sz="quarter" idx="5"/>
          </p:nvPr>
        </p:nvSpPr>
        <p:spPr/>
        <p:txBody>
          <a:bodyPr/>
          <a:lstStyle/>
          <a:p>
            <a:fld id="{1D336513-538C-462C-9A4A-055F93FB7D0F}" type="slidenum">
              <a:rPr lang="en-US" smtClean="0"/>
              <a:t>71</a:t>
            </a:fld>
            <a:endParaRPr lang="en-US"/>
          </a:p>
        </p:txBody>
      </p:sp>
    </p:spTree>
    <p:extLst>
      <p:ext uri="{BB962C8B-B14F-4D97-AF65-F5344CB8AC3E}">
        <p14:creationId xmlns:p14="http://schemas.microsoft.com/office/powerpoint/2010/main" val="21245367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r>
              <a:rPr lang="en-US" b="0" dirty="0"/>
              <a:t>:</a:t>
            </a:r>
          </a:p>
          <a:p>
            <a:r>
              <a:rPr lang="en-US" b="0" dirty="0"/>
              <a:t>https://www.transportation.gov/AV/federal-automated-vehicles-policy-september-2016</a:t>
            </a:r>
          </a:p>
          <a:p>
            <a:r>
              <a:rPr lang="en-US" b="0" dirty="0"/>
              <a:t>https://www.nhtsa.gov/sites/nhtsa.dot.gov/files/documents/13069a-ads2.0_090617_v9a_tag.pdf</a:t>
            </a:r>
          </a:p>
          <a:p>
            <a:r>
              <a:rPr lang="en-US" b="0" dirty="0"/>
              <a:t>https://www.transportation.gov/av/3</a:t>
            </a:r>
          </a:p>
          <a:p>
            <a:endParaRPr lang="en-US" b="0" dirty="0"/>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72</a:t>
            </a:fld>
            <a:endParaRPr lang="en-US"/>
          </a:p>
        </p:txBody>
      </p:sp>
    </p:spTree>
    <p:extLst>
      <p:ext uri="{BB962C8B-B14F-4D97-AF65-F5344CB8AC3E}">
        <p14:creationId xmlns:p14="http://schemas.microsoft.com/office/powerpoint/2010/main" val="9615135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A vision for Safety emphasizes that the guidance is voluntary</a:t>
            </a:r>
          </a:p>
          <a:p>
            <a:endParaRPr lang="en-US" dirty="0"/>
          </a:p>
          <a:p>
            <a:r>
              <a:rPr lang="en-US" b="1" dirty="0"/>
              <a:t>Reference</a:t>
            </a:r>
            <a:r>
              <a:rPr lang="en-US" dirty="0"/>
              <a:t>:</a:t>
            </a:r>
          </a:p>
          <a:p>
            <a:pPr defTabSz="924458">
              <a:defRPr/>
            </a:pPr>
            <a:r>
              <a:rPr lang="en-US" b="0" dirty="0"/>
              <a:t>https://www.nhtsa.gov/sites/nhtsa.dot.gov/files/documents/13069a-ads2.0_090617_v9a_tag.pdf</a:t>
            </a:r>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73</a:t>
            </a:fld>
            <a:endParaRPr lang="en-US"/>
          </a:p>
        </p:txBody>
      </p:sp>
    </p:spTree>
    <p:extLst>
      <p:ext uri="{BB962C8B-B14F-4D97-AF65-F5344CB8AC3E}">
        <p14:creationId xmlns:p14="http://schemas.microsoft.com/office/powerpoint/2010/main" val="37047606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to Instructor</a:t>
            </a:r>
            <a:r>
              <a:rPr lang="en-US" dirty="0"/>
              <a:t>:</a:t>
            </a:r>
          </a:p>
          <a:p>
            <a:r>
              <a:rPr lang="en-US" dirty="0"/>
              <a:t>While </a:t>
            </a:r>
            <a:r>
              <a:rPr lang="en-US" i="1" dirty="0"/>
              <a:t>Vision for Safety</a:t>
            </a:r>
            <a:r>
              <a:rPr lang="en-US" dirty="0"/>
              <a:t> (2.0) is not the most current version of the guidance, it maintains the list of “safety elements.” These represent the 12 elements AV manufacturers are expected to describe when reporting to regulators prior to deployment.</a:t>
            </a:r>
          </a:p>
          <a:p>
            <a:endParaRPr lang="en-US" dirty="0"/>
          </a:p>
          <a:p>
            <a:r>
              <a:rPr lang="en-US" dirty="0"/>
              <a:t>Brief descriptions of each element are as follows:</a:t>
            </a:r>
          </a:p>
          <a:p>
            <a:r>
              <a:rPr lang="en-US" dirty="0"/>
              <a:t>System safety, or vehicles free of “unreasonable” safety risks</a:t>
            </a:r>
          </a:p>
          <a:p>
            <a:r>
              <a:rPr lang="en-US" dirty="0"/>
              <a:t>Operational design domain, or the conditions or geographic areas where the vehicles can operate (can they drive in rain, or on gravel roads?)</a:t>
            </a:r>
          </a:p>
          <a:p>
            <a:r>
              <a:rPr lang="en-US" dirty="0"/>
              <a:t>Object and event detection: Testing entities should have a documented process for assessing and testing their vehicles’ ability to avoid pedestrians, bicyclists, animals and other potential road hazards</a:t>
            </a:r>
          </a:p>
          <a:p>
            <a:r>
              <a:rPr lang="en-US" dirty="0"/>
              <a:t>Fallback to “minimal risk condition,” or, if a vehicle malfunctions, how quickly can it be brought to a state where it can’t do any harm?</a:t>
            </a:r>
          </a:p>
          <a:p>
            <a:r>
              <a:rPr lang="en-US" dirty="0"/>
              <a:t>Validation methods: Testers should develop validation methods to mitigate the safety risks of their systems</a:t>
            </a:r>
          </a:p>
          <a:p>
            <a:r>
              <a:rPr lang="en-US" dirty="0"/>
              <a:t>Human-machine interface: How do the vehicles communicate to their passengers, especially the ones that don’t have traditional controls?</a:t>
            </a:r>
          </a:p>
          <a:p>
            <a:r>
              <a:rPr lang="en-US" dirty="0"/>
              <a:t>Cybersecurity: Companies testing systems should incorporate best practices and design principles from NHTSA, the National Institute of Standards and Technology, SAE International and others to keep their vehicles from being hacked</a:t>
            </a:r>
          </a:p>
          <a:p>
            <a:r>
              <a:rPr lang="en-US" dirty="0"/>
              <a:t>Crashworthiness: What happens when non-automated vehicles run into automated vehicles, and how will the AV occupants be protected?</a:t>
            </a:r>
          </a:p>
          <a:p>
            <a:r>
              <a:rPr lang="en-US" dirty="0"/>
              <a:t>Post-crash behavior: How can AVs be made safer after a crash, such as by shutting down a fuel pump or moving the vehicle out of the roadway?</a:t>
            </a:r>
          </a:p>
          <a:p>
            <a:r>
              <a:rPr lang="en-US" dirty="0"/>
              <a:t>Data recording: Learning from crash data will be critical to the development of safe vehicles. NHTSA is working with SAE International to establish uniform data elements for crash reconstruction</a:t>
            </a:r>
          </a:p>
          <a:p>
            <a:r>
              <a:rPr lang="en-US" dirty="0"/>
              <a:t>Consumer education and training: Vehicle testers and dealers need to be able to accurately describe how their vehicles work.</a:t>
            </a:r>
          </a:p>
          <a:p>
            <a:r>
              <a:rPr lang="en-US" dirty="0"/>
              <a:t>Compliance with federal, state and local laws</a:t>
            </a:r>
          </a:p>
        </p:txBody>
      </p:sp>
      <p:sp>
        <p:nvSpPr>
          <p:cNvPr id="4" name="Slide Number Placeholder 3"/>
          <p:cNvSpPr>
            <a:spLocks noGrp="1"/>
          </p:cNvSpPr>
          <p:nvPr>
            <p:ph type="sldNum" sz="quarter" idx="10"/>
          </p:nvPr>
        </p:nvSpPr>
        <p:spPr/>
        <p:txBody>
          <a:bodyPr/>
          <a:lstStyle/>
          <a:p>
            <a:fld id="{CBA6CF91-1C3F-49B9-847B-1EDA0711DAA0}" type="slidenum">
              <a:rPr lang="en-US" smtClean="0"/>
              <a:t>74</a:t>
            </a:fld>
            <a:endParaRPr lang="en-US"/>
          </a:p>
        </p:txBody>
      </p:sp>
    </p:spTree>
    <p:extLst>
      <p:ext uri="{BB962C8B-B14F-4D97-AF65-F5344CB8AC3E}">
        <p14:creationId xmlns:p14="http://schemas.microsoft.com/office/powerpoint/2010/main" val="8200263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75</a:t>
            </a:fld>
            <a:endParaRPr lang="en-US"/>
          </a:p>
        </p:txBody>
      </p:sp>
    </p:spTree>
    <p:extLst>
      <p:ext uri="{BB962C8B-B14F-4D97-AF65-F5344CB8AC3E}">
        <p14:creationId xmlns:p14="http://schemas.microsoft.com/office/powerpoint/2010/main" val="4586429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An example would be trucks operating on highways, or slow urban transport shuttles described in the Usage Models module</a:t>
            </a:r>
          </a:p>
          <a:p>
            <a:endParaRPr lang="en-US" dirty="0"/>
          </a:p>
          <a:p>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76</a:t>
            </a:fld>
            <a:endParaRPr lang="en-US"/>
          </a:p>
        </p:txBody>
      </p:sp>
    </p:spTree>
    <p:extLst>
      <p:ext uri="{BB962C8B-B14F-4D97-AF65-F5344CB8AC3E}">
        <p14:creationId xmlns:p14="http://schemas.microsoft.com/office/powerpoint/2010/main" val="392503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 </a:t>
            </a:r>
          </a:p>
          <a:p>
            <a:r>
              <a:rPr lang="en-US" dirty="0"/>
              <a:t>ODD can be summarized a “where and when” the vehicle can operate without human input.</a:t>
            </a:r>
          </a:p>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8</a:t>
            </a:fld>
            <a:endParaRPr lang="en-US"/>
          </a:p>
        </p:txBody>
      </p:sp>
    </p:spTree>
    <p:extLst>
      <p:ext uri="{BB962C8B-B14F-4D97-AF65-F5344CB8AC3E}">
        <p14:creationId xmlns:p14="http://schemas.microsoft.com/office/powerpoint/2010/main" val="35607968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 </a:t>
            </a:r>
          </a:p>
          <a:p>
            <a:r>
              <a:rPr lang="en-US" dirty="0"/>
              <a:t>Waymo One ODD: </a:t>
            </a:r>
          </a:p>
          <a:p>
            <a:r>
              <a:rPr lang="en-US" dirty="0"/>
              <a:t>Passengers cannot select a destination outside an approved geography, and software will not create a route that travels outside of a “geo-fenced” area, which has been mapped in detail</a:t>
            </a:r>
          </a:p>
          <a:p>
            <a:r>
              <a:rPr lang="en-US" dirty="0"/>
              <a:t>Vehicles are designed to automatically detect sudden changes (such as a snowstorm) that would affect safe driving within their operational design domain and come to a safe stop until conditions improve</a:t>
            </a:r>
          </a:p>
          <a:p>
            <a:r>
              <a:rPr lang="en-US" dirty="0"/>
              <a:t>Vehicles are capable of complying with federal, state, and local laws within their geographic area of operations, including relevant speed limits, traffic signs, and signals.</a:t>
            </a:r>
          </a:p>
          <a:p>
            <a:endParaRPr lang="en-US" dirty="0"/>
          </a:p>
          <a:p>
            <a:r>
              <a:rPr lang="en-US" b="1" dirty="0"/>
              <a:t>Reference</a:t>
            </a:r>
            <a:r>
              <a:rPr lang="en-US" dirty="0"/>
              <a:t>:</a:t>
            </a:r>
          </a:p>
          <a:p>
            <a:r>
              <a:rPr lang="en-US" dirty="0">
                <a:hlinkClick r:id="rId3"/>
              </a:rPr>
              <a:t>https://storage.googleapis.com/sdc-prod/v1/safety-report/Safety%20Report%202018.pdf</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77</a:t>
            </a:fld>
            <a:endParaRPr lang="en-US"/>
          </a:p>
        </p:txBody>
      </p:sp>
    </p:spTree>
    <p:extLst>
      <p:ext uri="{BB962C8B-B14F-4D97-AF65-F5344CB8AC3E}">
        <p14:creationId xmlns:p14="http://schemas.microsoft.com/office/powerpoint/2010/main" val="16419503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This element address a wide variety of foreseeable encounters, including emergency vehicles, temporary work zones, and other unusual conditions (e.g., police manually directing traffic or other first responders or construction workers controlling traffic). Language in the guidance states, “Testing entities should have a documented process for assessing and testing their vehicles’ ability to avoid pedestrians, bicyclists, animals and other potential road hazards”</a:t>
            </a:r>
          </a:p>
          <a:p>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78</a:t>
            </a:fld>
            <a:endParaRPr lang="en-US"/>
          </a:p>
        </p:txBody>
      </p:sp>
    </p:spTree>
    <p:extLst>
      <p:ext uri="{BB962C8B-B14F-4D97-AF65-F5344CB8AC3E}">
        <p14:creationId xmlns:p14="http://schemas.microsoft.com/office/powerpoint/2010/main" val="35180756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24458" rtl="0" eaLnBrk="1" fontAlgn="auto" latinLnBrk="0" hangingPunct="1">
              <a:lnSpc>
                <a:spcPct val="100000"/>
              </a:lnSpc>
              <a:spcBef>
                <a:spcPts val="0"/>
              </a:spcBef>
              <a:spcAft>
                <a:spcPts val="0"/>
              </a:spcAft>
              <a:buClrTx/>
              <a:buSzTx/>
              <a:buFontTx/>
              <a:buNone/>
              <a:tabLst/>
              <a:defRPr/>
            </a:pPr>
            <a:r>
              <a:rPr lang="en-US" b="1" dirty="0"/>
              <a:t>Speaker Notes</a:t>
            </a:r>
            <a:r>
              <a:rPr lang="en-US" dirty="0"/>
              <a:t>:</a:t>
            </a:r>
          </a:p>
          <a:p>
            <a:pPr defTabSz="924458">
              <a:defRPr/>
            </a:pPr>
            <a:r>
              <a:rPr lang="en-US" dirty="0"/>
              <a:t>In situations where the ADS is outside of its defined ODD or in which conditions dynamically change to fall outside of the ADS’s ODD, the vehicle should transition to a minimal risk condition. This is where a “handoff problem” for Level 3 automation can occur if this requires a sudden switch to human control. The handoff problem occurs when the person in the driver’s seat suddenly has to take control in an emergency and needs time to assess the situation properly… Which may not be acceptable in emergency situations.</a:t>
            </a:r>
          </a:p>
          <a:p>
            <a:endParaRPr lang="en-US" dirty="0"/>
          </a:p>
          <a:p>
            <a:r>
              <a:rPr lang="en-US" dirty="0"/>
              <a:t>Fallback to “minimal risk condition,” or, if a vehicle malfunctions, how quickly it can be brought to a state where it can’t do any harm may vary according to the operational domain (e.g., bridge vs. empty rural road vs. congested highway)</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79</a:t>
            </a:fld>
            <a:endParaRPr lang="en-US"/>
          </a:p>
        </p:txBody>
      </p:sp>
    </p:spTree>
    <p:extLst>
      <p:ext uri="{BB962C8B-B14F-4D97-AF65-F5344CB8AC3E}">
        <p14:creationId xmlns:p14="http://schemas.microsoft.com/office/powerpoint/2010/main" val="5753562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This is covered in detail in the AV Testing Basics module</a:t>
            </a:r>
          </a:p>
        </p:txBody>
      </p:sp>
      <p:sp>
        <p:nvSpPr>
          <p:cNvPr id="4" name="Slide Number Placeholder 3"/>
          <p:cNvSpPr>
            <a:spLocks noGrp="1"/>
          </p:cNvSpPr>
          <p:nvPr>
            <p:ph type="sldNum" sz="quarter" idx="5"/>
          </p:nvPr>
        </p:nvSpPr>
        <p:spPr/>
        <p:txBody>
          <a:bodyPr/>
          <a:lstStyle/>
          <a:p>
            <a:fld id="{1D336513-538C-462C-9A4A-055F93FB7D0F}" type="slidenum">
              <a:rPr lang="en-US" smtClean="0"/>
              <a:t>80</a:t>
            </a:fld>
            <a:endParaRPr lang="en-US"/>
          </a:p>
        </p:txBody>
      </p:sp>
    </p:spTree>
    <p:extLst>
      <p:ext uri="{BB962C8B-B14F-4D97-AF65-F5344CB8AC3E}">
        <p14:creationId xmlns:p14="http://schemas.microsoft.com/office/powerpoint/2010/main" val="18870153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An HMI should also consider people with disabilities, seniors, children, etc.</a:t>
            </a:r>
          </a:p>
          <a:p>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81</a:t>
            </a:fld>
            <a:endParaRPr lang="en-US"/>
          </a:p>
        </p:txBody>
      </p:sp>
    </p:spTree>
    <p:extLst>
      <p:ext uri="{BB962C8B-B14F-4D97-AF65-F5344CB8AC3E}">
        <p14:creationId xmlns:p14="http://schemas.microsoft.com/office/powerpoint/2010/main" val="223767055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r>
              <a:rPr lang="en-US" dirty="0"/>
              <a:t>:</a:t>
            </a:r>
          </a:p>
          <a:p>
            <a:r>
              <a:rPr lang="en-US" dirty="0"/>
              <a:t>Auto-ISAC is the automotive information sharing and analysis center: </a:t>
            </a:r>
            <a:r>
              <a:rPr lang="en-US" dirty="0">
                <a:hlinkClick r:id="rId3"/>
              </a:rPr>
              <a:t>https://www.automotiveisac.com/</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82</a:t>
            </a:fld>
            <a:endParaRPr lang="en-US"/>
          </a:p>
        </p:txBody>
      </p:sp>
    </p:spTree>
    <p:extLst>
      <p:ext uri="{BB962C8B-B14F-4D97-AF65-F5344CB8AC3E}">
        <p14:creationId xmlns:p14="http://schemas.microsoft.com/office/powerpoint/2010/main" val="15657482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a:t>
            </a:r>
            <a:r>
              <a:rPr lang="en-US" dirty="0"/>
              <a:t>:</a:t>
            </a:r>
          </a:p>
          <a:p>
            <a:r>
              <a:rPr lang="en-US" dirty="0"/>
              <a:t>Developers can consider lessons learned in the aviation industry, where in the event of a crash, unsecured objects can become becomes dangerous projectiles. </a:t>
            </a:r>
          </a:p>
          <a:p>
            <a:endParaRPr lang="en-US" dirty="0"/>
          </a:p>
          <a:p>
            <a:r>
              <a:rPr lang="en-US" b="1" dirty="0"/>
              <a:t>Image Source</a:t>
            </a:r>
            <a:r>
              <a:rPr lang="en-US" dirty="0"/>
              <a:t>: </a:t>
            </a:r>
          </a:p>
          <a:p>
            <a:r>
              <a:rPr lang="en-US" dirty="0"/>
              <a:t>H. Miller (1957) Advertisement for “America’s Independent Electric Light and Power Companies”</a:t>
            </a:r>
          </a:p>
        </p:txBody>
      </p:sp>
      <p:sp>
        <p:nvSpPr>
          <p:cNvPr id="4" name="Slide Number Placeholder 3"/>
          <p:cNvSpPr>
            <a:spLocks noGrp="1"/>
          </p:cNvSpPr>
          <p:nvPr>
            <p:ph type="sldNum" sz="quarter" idx="10"/>
          </p:nvPr>
        </p:nvSpPr>
        <p:spPr/>
        <p:txBody>
          <a:bodyPr/>
          <a:lstStyle/>
          <a:p>
            <a:fld id="{12AA0618-FAF0-4E45-9A1B-741F3298D5BB}" type="slidenum">
              <a:rPr lang="en-US" smtClean="0"/>
              <a:t>83</a:t>
            </a:fld>
            <a:endParaRPr lang="en-US"/>
          </a:p>
        </p:txBody>
      </p:sp>
    </p:spTree>
    <p:extLst>
      <p:ext uri="{BB962C8B-B14F-4D97-AF65-F5344CB8AC3E}">
        <p14:creationId xmlns:p14="http://schemas.microsoft.com/office/powerpoint/2010/main" val="37264076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a:t>
            </a:r>
            <a:r>
              <a:rPr lang="en-US" dirty="0"/>
              <a:t>:</a:t>
            </a:r>
          </a:p>
          <a:p>
            <a:r>
              <a:rPr lang="en-US" dirty="0"/>
              <a:t>Sensors are very sensitive and easily damaged. Decisions will need to be made after a crash to determine whether the vehicle is still roadworthy or if it can be repaired at all. This may require a sophisticated self-diagnosis by the vehicle itself.</a:t>
            </a:r>
          </a:p>
        </p:txBody>
      </p:sp>
      <p:sp>
        <p:nvSpPr>
          <p:cNvPr id="4" name="Slide Number Placeholder 3"/>
          <p:cNvSpPr>
            <a:spLocks noGrp="1"/>
          </p:cNvSpPr>
          <p:nvPr>
            <p:ph type="sldNum" sz="quarter" idx="10"/>
          </p:nvPr>
        </p:nvSpPr>
        <p:spPr/>
        <p:txBody>
          <a:bodyPr/>
          <a:lstStyle/>
          <a:p>
            <a:fld id="{12AA0618-FAF0-4E45-9A1B-741F3298D5BB}" type="slidenum">
              <a:rPr lang="en-US" smtClean="0"/>
              <a:t>84</a:t>
            </a:fld>
            <a:endParaRPr lang="en-US"/>
          </a:p>
        </p:txBody>
      </p:sp>
    </p:spTree>
    <p:extLst>
      <p:ext uri="{BB962C8B-B14F-4D97-AF65-F5344CB8AC3E}">
        <p14:creationId xmlns:p14="http://schemas.microsoft.com/office/powerpoint/2010/main" val="17594104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a:t>
            </a:r>
            <a:r>
              <a:rPr lang="en-US" dirty="0"/>
              <a:t>:</a:t>
            </a:r>
          </a:p>
          <a:p>
            <a:r>
              <a:rPr lang="en-US" dirty="0"/>
              <a:t>Privacy and ethics appeared in in the original version of the guidance, but were removed in the second version, </a:t>
            </a:r>
            <a:r>
              <a:rPr lang="en-US" i="1" dirty="0"/>
              <a:t>A Vision for Safety</a:t>
            </a:r>
            <a:r>
              <a:rPr lang="en-US" dirty="0"/>
              <a:t>.  </a:t>
            </a:r>
          </a:p>
          <a:p>
            <a:pPr defTabSz="924458">
              <a:defRPr/>
            </a:pPr>
            <a:r>
              <a:rPr lang="en-US" dirty="0"/>
              <a:t>Version 1.0 content on privacy referred to the Alliance of Automobile Manufacturers’ </a:t>
            </a:r>
            <a:r>
              <a:rPr lang="en-US" i="1" dirty="0"/>
              <a:t>Privacy Principles for Vehicle Technologies and Services, </a:t>
            </a:r>
            <a:r>
              <a:rPr lang="en-US" i="0" dirty="0"/>
              <a:t>which is summarized on this slide.</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88</a:t>
            </a:fld>
            <a:endParaRPr lang="en-US"/>
          </a:p>
        </p:txBody>
      </p:sp>
    </p:spTree>
    <p:extLst>
      <p:ext uri="{BB962C8B-B14F-4D97-AF65-F5344CB8AC3E}">
        <p14:creationId xmlns:p14="http://schemas.microsoft.com/office/powerpoint/2010/main" val="23038626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a:t>
            </a:r>
            <a:r>
              <a:rPr lang="en-US" dirty="0"/>
              <a:t>:</a:t>
            </a:r>
          </a:p>
          <a:p>
            <a:r>
              <a:rPr lang="en-US" dirty="0"/>
              <a:t>This is a list of the subject headings that appear in the guidance. This section clarifies federal and state</a:t>
            </a:r>
            <a:r>
              <a:rPr lang="en-US" baseline="0" dirty="0"/>
              <a:t> roles, provides a framework for states to write laws &amp; regulations, and encourages states to evaluate existing laws so as not to create barriers to AVs. </a:t>
            </a:r>
          </a:p>
          <a:p>
            <a:r>
              <a:rPr lang="en-US" dirty="0"/>
              <a:t>States can act independently if NHTSA has not adopted a safety standard. </a:t>
            </a:r>
          </a:p>
          <a:p>
            <a:r>
              <a:rPr lang="en-US" dirty="0"/>
              <a:t>AVs disrupt the current balance between state and federal roles because vehicle hardware and software can be programmed in advance to perform driver tasks. AVs thus blur the distinction between “drivers” and “vehicles.”</a:t>
            </a:r>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89</a:t>
            </a:fld>
            <a:endParaRPr lang="en-US"/>
          </a:p>
        </p:txBody>
      </p:sp>
    </p:spTree>
    <p:extLst>
      <p:ext uri="{BB962C8B-B14F-4D97-AF65-F5344CB8AC3E}">
        <p14:creationId xmlns:p14="http://schemas.microsoft.com/office/powerpoint/2010/main" val="1098623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9</a:t>
            </a:fld>
            <a:endParaRPr lang="en-US"/>
          </a:p>
        </p:txBody>
      </p:sp>
    </p:spTree>
    <p:extLst>
      <p:ext uri="{BB962C8B-B14F-4D97-AF65-F5344CB8AC3E}">
        <p14:creationId xmlns:p14="http://schemas.microsoft.com/office/powerpoint/2010/main" val="38556532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sz="1200" b="0" i="0" u="none" strike="noStrike" kern="1200" baseline="0" dirty="0">
              <a:solidFill>
                <a:schemeClr val="tx1"/>
              </a:solidFill>
              <a:latin typeface="+mn-lt"/>
              <a:ea typeface="+mn-ea"/>
              <a:cs typeface="+mn-cs"/>
            </a:endParaRPr>
          </a:p>
          <a:p>
            <a:r>
              <a:rPr lang="en-US" b="1" dirty="0"/>
              <a:t>References</a:t>
            </a:r>
            <a:r>
              <a:rPr lang="en-US" dirty="0"/>
              <a:t>:</a:t>
            </a:r>
          </a:p>
          <a:p>
            <a:r>
              <a:rPr lang="en-US" sz="1200" b="0" i="0" u="none" strike="noStrike" kern="1200" baseline="0" dirty="0">
                <a:solidFill>
                  <a:schemeClr val="tx1"/>
                </a:solidFill>
                <a:latin typeface="+mn-lt"/>
                <a:ea typeface="+mn-ea"/>
                <a:cs typeface="+mn-cs"/>
              </a:rPr>
              <a:t>FMCSA: </a:t>
            </a:r>
            <a:r>
              <a:rPr lang="en-US" dirty="0">
                <a:hlinkClick r:id="rId3"/>
              </a:rPr>
              <a:t>https://www.fmcsa.dot.gov/mission</a:t>
            </a:r>
            <a:endParaRPr lang="en-US" dirty="0"/>
          </a:p>
          <a:p>
            <a:r>
              <a:rPr lang="en-US" sz="1200" b="0" i="0" u="none" strike="noStrike" kern="1200" baseline="0" dirty="0">
                <a:solidFill>
                  <a:schemeClr val="tx1"/>
                </a:solidFill>
                <a:latin typeface="+mn-lt"/>
                <a:ea typeface="+mn-ea"/>
                <a:cs typeface="+mn-cs"/>
              </a:rPr>
              <a:t>FHWA: </a:t>
            </a:r>
            <a:r>
              <a:rPr lang="en-US" dirty="0">
                <a:hlinkClick r:id="rId4"/>
              </a:rPr>
              <a:t>https://www.fhwa.dot.gov/about/</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FTA: </a:t>
            </a:r>
            <a:r>
              <a:rPr lang="en-US" dirty="0">
                <a:hlinkClick r:id="rId5"/>
              </a:rPr>
              <a:t>https://www.transit.dot.gov/about-fta</a:t>
            </a:r>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90</a:t>
            </a:fld>
            <a:endParaRPr lang="en-US"/>
          </a:p>
        </p:txBody>
      </p:sp>
    </p:spTree>
    <p:extLst>
      <p:ext uri="{BB962C8B-B14F-4D97-AF65-F5344CB8AC3E}">
        <p14:creationId xmlns:p14="http://schemas.microsoft.com/office/powerpoint/2010/main" val="149472022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p>
          <a:p>
            <a:r>
              <a:rPr lang="en-US" dirty="0"/>
              <a:t>Passed House September, 2017</a:t>
            </a:r>
          </a:p>
          <a:p>
            <a:endParaRPr lang="en-US" dirty="0"/>
          </a:p>
        </p:txBody>
      </p:sp>
      <p:sp>
        <p:nvSpPr>
          <p:cNvPr id="4" name="Slide Number Placeholder 3"/>
          <p:cNvSpPr>
            <a:spLocks noGrp="1"/>
          </p:cNvSpPr>
          <p:nvPr>
            <p:ph type="sldNum" sz="quarter" idx="10"/>
          </p:nvPr>
        </p:nvSpPr>
        <p:spPr/>
        <p:txBody>
          <a:bodyPr/>
          <a:lstStyle/>
          <a:p>
            <a:fld id="{CBA6CF91-1C3F-49B9-847B-1EDA0711DAA0}" type="slidenum">
              <a:rPr lang="en-US" smtClean="0"/>
              <a:t>91</a:t>
            </a:fld>
            <a:endParaRPr lang="en-US"/>
          </a:p>
        </p:txBody>
      </p:sp>
    </p:spTree>
    <p:extLst>
      <p:ext uri="{BB962C8B-B14F-4D97-AF65-F5344CB8AC3E}">
        <p14:creationId xmlns:p14="http://schemas.microsoft.com/office/powerpoint/2010/main" val="17138565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p>
          <a:p>
            <a:r>
              <a:rPr lang="en-US" dirty="0"/>
              <a:t>“Safety assessment letters” content are derived from the NHTSA safety elements.</a:t>
            </a:r>
          </a:p>
        </p:txBody>
      </p:sp>
      <p:sp>
        <p:nvSpPr>
          <p:cNvPr id="4" name="Slide Number Placeholder 3"/>
          <p:cNvSpPr>
            <a:spLocks noGrp="1"/>
          </p:cNvSpPr>
          <p:nvPr>
            <p:ph type="sldNum" sz="quarter" idx="10"/>
          </p:nvPr>
        </p:nvSpPr>
        <p:spPr/>
        <p:txBody>
          <a:bodyPr/>
          <a:lstStyle/>
          <a:p>
            <a:fld id="{CBA6CF91-1C3F-49B9-847B-1EDA0711DAA0}" type="slidenum">
              <a:rPr lang="en-US" smtClean="0"/>
              <a:t>92</a:t>
            </a:fld>
            <a:endParaRPr lang="en-US"/>
          </a:p>
        </p:txBody>
      </p:sp>
    </p:spTree>
    <p:extLst>
      <p:ext uri="{BB962C8B-B14F-4D97-AF65-F5344CB8AC3E}">
        <p14:creationId xmlns:p14="http://schemas.microsoft.com/office/powerpoint/2010/main" val="50763190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Speaker Notes:</a:t>
            </a:r>
          </a:p>
          <a:p>
            <a:r>
              <a:rPr lang="en-US" dirty="0"/>
              <a:t>Introduced September 2017, not yet submitted for vote (i.e., not passed)</a:t>
            </a:r>
          </a:p>
        </p:txBody>
      </p:sp>
      <p:sp>
        <p:nvSpPr>
          <p:cNvPr id="4" name="Slide Number Placeholder 3"/>
          <p:cNvSpPr>
            <a:spLocks noGrp="1"/>
          </p:cNvSpPr>
          <p:nvPr>
            <p:ph type="sldNum" sz="quarter" idx="10"/>
          </p:nvPr>
        </p:nvSpPr>
        <p:spPr/>
        <p:txBody>
          <a:bodyPr/>
          <a:lstStyle/>
          <a:p>
            <a:fld id="{CBA6CF91-1C3F-49B9-847B-1EDA0711DAA0}" type="slidenum">
              <a:rPr lang="en-US" smtClean="0"/>
              <a:t>93</a:t>
            </a:fld>
            <a:endParaRPr lang="en-US"/>
          </a:p>
        </p:txBody>
      </p:sp>
    </p:spTree>
    <p:extLst>
      <p:ext uri="{BB962C8B-B14F-4D97-AF65-F5344CB8AC3E}">
        <p14:creationId xmlns:p14="http://schemas.microsoft.com/office/powerpoint/2010/main" val="57569464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a:t>
            </a:r>
            <a:r>
              <a:rPr lang="en-US" dirty="0"/>
              <a:t>:</a:t>
            </a:r>
          </a:p>
          <a:p>
            <a:r>
              <a:rPr lang="en-US" dirty="0">
                <a:hlinkClick r:id="rId3"/>
              </a:rPr>
              <a:t>http://opr.ca.gov/docs/20181115-California_Automated_Vehicle_Principles_for_Healthy_and_Sustainable_Communities.pdf</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97</a:t>
            </a:fld>
            <a:endParaRPr lang="en-US"/>
          </a:p>
        </p:txBody>
      </p:sp>
    </p:spTree>
    <p:extLst>
      <p:ext uri="{BB962C8B-B14F-4D97-AF65-F5344CB8AC3E}">
        <p14:creationId xmlns:p14="http://schemas.microsoft.com/office/powerpoint/2010/main" val="20799958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Research in the aviation industry dating back to the 1950s provided guidelines for human/automation teaming that remain helpful today. As the three outlined examples describe, people are good in new situations where the solution requires improvisation. Machines are good when tasks are repetitive and routine, situations that would be tedious or boring for a person. Machines are also good at paying attention to and responding to many things at once, which people are also bad at (like texting and driving).</a:t>
            </a:r>
          </a:p>
          <a:p>
            <a:r>
              <a:rPr lang="en-US" dirty="0"/>
              <a:t>An ideal balance of responsibilities for automated vehicles puts the vehicle in charge of the routine aspects of driving, and an “operator” in charge of setting goals (like where to go) and responding to new situations. But this opens the problem of transitioning between human and automated control modes…</a:t>
            </a:r>
          </a:p>
          <a:p>
            <a:r>
              <a:rPr lang="en-US" dirty="0"/>
              <a:t>This list is the “Fitts List,” also known as the “MABA-MABA” list (for “men are better at, machines are better at”) conceived in 1951 for dividing tasks between air traffic controllers and automation. Much of it is still relevant today</a:t>
            </a:r>
          </a:p>
          <a:p>
            <a:endParaRPr lang="en-US" dirty="0"/>
          </a:p>
          <a:p>
            <a:r>
              <a:rPr lang="en-US" b="1" dirty="0"/>
              <a:t>Reference</a:t>
            </a:r>
            <a:r>
              <a:rPr lang="en-US" dirty="0"/>
              <a:t>:</a:t>
            </a:r>
          </a:p>
          <a:p>
            <a:r>
              <a:rPr lang="en-US" dirty="0"/>
              <a:t>Fitts, P. M. (1951). Human engineering for an effective air navigation and </a:t>
            </a:r>
            <a:r>
              <a:rPr lang="en-US" dirty="0" err="1"/>
              <a:t>trafficcontrol</a:t>
            </a:r>
            <a:r>
              <a:rPr lang="en-US" dirty="0"/>
              <a:t> system. Washington, DC: National Research Council</a:t>
            </a:r>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99</a:t>
            </a:fld>
            <a:endParaRPr lang="en-US"/>
          </a:p>
        </p:txBody>
      </p:sp>
    </p:spTree>
    <p:extLst>
      <p:ext uri="{BB962C8B-B14F-4D97-AF65-F5344CB8AC3E}">
        <p14:creationId xmlns:p14="http://schemas.microsoft.com/office/powerpoint/2010/main" val="30451458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Speaker notes: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current factors that contribute to pedestrian and bicycle crashes can be attributed to a driver failing to see or react quickly enough to a pedestrian or bicyclist,</a:t>
            </a:r>
            <a:r>
              <a:rPr lang="en-US" baseline="0" dirty="0"/>
              <a:t> sometimes due to driver distraction or impairment. Many other crashes occur when drivers fail to yield or pass a bicyclist safely.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So new technologies that can detect pedestrians and bicyclists better and provide more predictable reactions could be very, very important for improving the safety and comfort of pedestrians and bicyclists.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100</a:t>
            </a:fld>
            <a:endParaRPr lang="en-US" dirty="0"/>
          </a:p>
        </p:txBody>
      </p:sp>
    </p:spTree>
    <p:extLst>
      <p:ext uri="{BB962C8B-B14F-4D97-AF65-F5344CB8AC3E}">
        <p14:creationId xmlns:p14="http://schemas.microsoft.com/office/powerpoint/2010/main" val="1945482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 </a:t>
            </a:r>
          </a:p>
          <a:p>
            <a:r>
              <a:rPr lang="en-US" dirty="0"/>
              <a:t>So as</a:t>
            </a:r>
            <a:r>
              <a:rPr lang="en-US" baseline="0" dirty="0"/>
              <a:t> the revolution in automation continues, it is important to be mindful and to think about how walking and bicycling may be affected.</a:t>
            </a:r>
          </a:p>
          <a:p>
            <a:endParaRPr lang="en-US" baseline="0" dirty="0"/>
          </a:p>
          <a:p>
            <a:r>
              <a:rPr lang="en-US" baseline="0" dirty="0"/>
              <a:t>For example, how will the nature of roadway crashes involving pedestrians and bicyclists change?</a:t>
            </a:r>
          </a:p>
          <a:p>
            <a:endParaRPr lang="en-US" baseline="0" dirty="0"/>
          </a:p>
          <a:p>
            <a:r>
              <a:rPr lang="en-US" baseline="0" dirty="0"/>
              <a:t>Perhaps we might see fewer human driver errors, but more problems with failed systems or vehicle programming, or drivers may poorly understand when and how to use automated features. </a:t>
            </a:r>
          </a:p>
          <a:p>
            <a:endParaRPr lang="en-US" baseline="0" dirty="0"/>
          </a:p>
          <a:p>
            <a:r>
              <a:rPr lang="en-US" baseline="0" dirty="0"/>
              <a:t>Or we may see people adapting to automated vehicles and changing the ways that they walk and bike and look for and communicate with traffic, and that might cause new problems as well.</a:t>
            </a:r>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101</a:t>
            </a:fld>
            <a:endParaRPr lang="en-US" dirty="0"/>
          </a:p>
        </p:txBody>
      </p:sp>
    </p:spTree>
    <p:extLst>
      <p:ext uri="{BB962C8B-B14F-4D97-AF65-F5344CB8AC3E}">
        <p14:creationId xmlns:p14="http://schemas.microsoft.com/office/powerpoint/2010/main" val="26030539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Speaker notes: </a:t>
            </a:r>
          </a:p>
          <a:p>
            <a:r>
              <a:rPr lang="en-US" dirty="0"/>
              <a:t>Another important question is how automated</a:t>
            </a:r>
            <a:r>
              <a:rPr lang="en-US" baseline="0" dirty="0"/>
              <a:t> vehicles will impact public health. Perhaps we see fewer crashes, but if people end up spending more sedentary time in vehicles, will other public health problems emerge?</a:t>
            </a:r>
            <a:endParaRPr lang="en-US" dirty="0"/>
          </a:p>
        </p:txBody>
      </p:sp>
      <p:sp>
        <p:nvSpPr>
          <p:cNvPr id="4" name="Slide Number Placeholder 3"/>
          <p:cNvSpPr>
            <a:spLocks noGrp="1"/>
          </p:cNvSpPr>
          <p:nvPr>
            <p:ph type="sldNum" sz="quarter" idx="10"/>
          </p:nvPr>
        </p:nvSpPr>
        <p:spPr/>
        <p:txBody>
          <a:bodyPr/>
          <a:lstStyle/>
          <a:p>
            <a:fld id="{12AA0618-FAF0-4E45-9A1B-741F3298D5BB}" type="slidenum">
              <a:rPr lang="en-US" smtClean="0"/>
              <a:t>102</a:t>
            </a:fld>
            <a:endParaRPr lang="en-US" dirty="0"/>
          </a:p>
        </p:txBody>
      </p:sp>
    </p:spTree>
    <p:extLst>
      <p:ext uri="{BB962C8B-B14F-4D97-AF65-F5344CB8AC3E}">
        <p14:creationId xmlns:p14="http://schemas.microsoft.com/office/powerpoint/2010/main" val="16498518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Reference</a:t>
            </a:r>
            <a:r>
              <a:rPr lang="en-US" dirty="0"/>
              <a:t>:</a:t>
            </a:r>
          </a:p>
          <a:p>
            <a:r>
              <a:rPr lang="en-US" dirty="0"/>
              <a:t>Anderson, J., </a:t>
            </a:r>
            <a:r>
              <a:rPr lang="en-US" dirty="0" err="1"/>
              <a:t>Kalra</a:t>
            </a:r>
            <a:r>
              <a:rPr lang="en-US" dirty="0"/>
              <a:t>, N., Stanley, K., Sorenson, P., Samaras, C. and </a:t>
            </a:r>
            <a:r>
              <a:rPr lang="en-US" dirty="0" err="1"/>
              <a:t>Oluwatola</a:t>
            </a:r>
            <a:r>
              <a:rPr lang="en-US" dirty="0"/>
              <a:t>, O. (2014). Autonomous Vehicle Technology: A Guide for Policymakers. Rand Corporation. </a:t>
            </a:r>
            <a:r>
              <a:rPr lang="en-US" dirty="0">
                <a:hlinkClick r:id="rId3"/>
              </a:rPr>
              <a:t>https://www.rand.org/pubs/research_reports/RR443-2.html</a:t>
            </a:r>
            <a:endParaRPr lang="en-US" dirty="0"/>
          </a:p>
          <a:p>
            <a:endParaRPr lang="en-US" dirty="0"/>
          </a:p>
        </p:txBody>
      </p:sp>
      <p:sp>
        <p:nvSpPr>
          <p:cNvPr id="4" name="Slide Number Placeholder 3"/>
          <p:cNvSpPr>
            <a:spLocks noGrp="1"/>
          </p:cNvSpPr>
          <p:nvPr>
            <p:ph type="sldNum" sz="quarter" idx="5"/>
          </p:nvPr>
        </p:nvSpPr>
        <p:spPr/>
        <p:txBody>
          <a:bodyPr/>
          <a:lstStyle/>
          <a:p>
            <a:fld id="{1D336513-538C-462C-9A4A-055F93FB7D0F}" type="slidenum">
              <a:rPr lang="en-US" smtClean="0"/>
              <a:t>103</a:t>
            </a:fld>
            <a:endParaRPr lang="en-US"/>
          </a:p>
        </p:txBody>
      </p:sp>
    </p:spTree>
    <p:extLst>
      <p:ext uri="{BB962C8B-B14F-4D97-AF65-F5344CB8AC3E}">
        <p14:creationId xmlns:p14="http://schemas.microsoft.com/office/powerpoint/2010/main" val="4191316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Speaker notes: </a:t>
            </a:r>
          </a:p>
          <a:p>
            <a:r>
              <a:rPr lang="en-US" dirty="0"/>
              <a:t>The inner workings of these artificial intelligence algorithms are generally the topic of advanced computer science lectures. In general, </a:t>
            </a:r>
            <a:r>
              <a:rPr lang="en-US" b="1" dirty="0"/>
              <a:t>machine learning </a:t>
            </a:r>
            <a:r>
              <a:rPr lang="en-US" dirty="0"/>
              <a:t>allows a computer to make an informed prediction about incoming sensor data based on rules programmed into an algorithm. This process allows the machine to “learn” from experiences and self-improve, but it is only capable of processing data that it recognizes. So any new data encountered will lead to unexpected outcomes.</a:t>
            </a:r>
          </a:p>
          <a:p>
            <a:r>
              <a:rPr lang="en-US" b="1" dirty="0"/>
              <a:t>Deep Neural Networks </a:t>
            </a:r>
            <a:r>
              <a:rPr lang="en-US" dirty="0"/>
              <a:t>are constructed to mimic the interconnected web of neurons in the human brain. A DNN is comprised of many layers of interconnected neuron nodes. Starting with an </a:t>
            </a:r>
            <a:r>
              <a:rPr lang="en-US" i="1" dirty="0"/>
              <a:t>input layer</a:t>
            </a:r>
            <a:r>
              <a:rPr lang="en-US" dirty="0"/>
              <a:t>, data is fed through hierarchal layers of neural nodes to an </a:t>
            </a:r>
            <a:r>
              <a:rPr lang="en-US" i="1" dirty="0"/>
              <a:t>output layer</a:t>
            </a:r>
            <a:r>
              <a:rPr lang="en-US" dirty="0"/>
              <a:t>. Each layer receives data as input, classifies the data, and passes the data on as an output to the next layer. Neural nodes within layers assign a </a:t>
            </a:r>
            <a:r>
              <a:rPr lang="en-US" i="1" dirty="0"/>
              <a:t>weight</a:t>
            </a:r>
            <a:r>
              <a:rPr lang="en-US" dirty="0"/>
              <a:t> to the data that either strengthens or diminishes the input based on classification criteria. Once data has fully passed through the network, the machine classifies the data based on its weights at neural nodes in each layer of the algorithm. Deep neural networks need to be trained on large datasets that include all possible conditions. </a:t>
            </a:r>
          </a:p>
        </p:txBody>
      </p:sp>
      <p:sp>
        <p:nvSpPr>
          <p:cNvPr id="4" name="Slide Number Placeholder 3"/>
          <p:cNvSpPr>
            <a:spLocks noGrp="1"/>
          </p:cNvSpPr>
          <p:nvPr>
            <p:ph type="sldNum" sz="quarter" idx="5"/>
          </p:nvPr>
        </p:nvSpPr>
        <p:spPr/>
        <p:txBody>
          <a:bodyPr/>
          <a:lstStyle/>
          <a:p>
            <a:fld id="{1D336513-538C-462C-9A4A-055F93FB7D0F}" type="slidenum">
              <a:rPr lang="en-US" smtClean="0"/>
              <a:t>10</a:t>
            </a:fld>
            <a:endParaRPr lang="en-US"/>
          </a:p>
        </p:txBody>
      </p:sp>
    </p:spTree>
    <p:extLst>
      <p:ext uri="{BB962C8B-B14F-4D97-AF65-F5344CB8AC3E}">
        <p14:creationId xmlns:p14="http://schemas.microsoft.com/office/powerpoint/2010/main" val="10503081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atin typeface="+mn-lt"/>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F07BC1A1-74A6-0644-BAE4-07B2AC561386}" type="datetimeFigureOut">
              <a:rPr lang="en-US" smtClean="0">
                <a:solidFill>
                  <a:prstClr val="black">
                    <a:tint val="75000"/>
                  </a:prstClr>
                </a:solidFill>
              </a:rPr>
              <a:pPr/>
              <a:t>7/11/2019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AC5F264-935E-024D-86E2-65C1E42053E7}" type="slidenum">
              <a:rPr lang="en-US" smtClean="0">
                <a:solidFill>
                  <a:prstClr val="black">
                    <a:tint val="75000"/>
                  </a:prstClr>
                </a:solidFill>
              </a:rPr>
              <a:pPr/>
              <a:t>‹#›</a:t>
            </a:fld>
            <a:endParaRPr lang="en-US">
              <a:solidFill>
                <a:prstClr val="black">
                  <a:tint val="75000"/>
                </a:prstClr>
              </a:solidFill>
            </a:endParaRPr>
          </a:p>
        </p:txBody>
      </p:sp>
      <p:grpSp>
        <p:nvGrpSpPr>
          <p:cNvPr id="14" name="Group 13"/>
          <p:cNvGrpSpPr/>
          <p:nvPr userDrawn="1"/>
        </p:nvGrpSpPr>
        <p:grpSpPr>
          <a:xfrm>
            <a:off x="0" y="6045200"/>
            <a:ext cx="9162608" cy="809095"/>
            <a:chOff x="0" y="6045200"/>
            <a:chExt cx="9162608" cy="809095"/>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045200"/>
              <a:ext cx="914547" cy="809095"/>
            </a:xfrm>
            <a:prstGeom prst="rect">
              <a:avLst/>
            </a:prstGeom>
          </p:spPr>
        </p:pic>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4548" y="6045200"/>
              <a:ext cx="8248060" cy="809094"/>
            </a:xfrm>
            <a:prstGeom prst="rect">
              <a:avLst/>
            </a:prstGeom>
          </p:spPr>
        </p:pic>
        <p:sp>
          <p:nvSpPr>
            <p:cNvPr id="10" name="TextBox 9"/>
            <p:cNvSpPr txBox="1"/>
            <p:nvPr/>
          </p:nvSpPr>
          <p:spPr>
            <a:xfrm>
              <a:off x="842430" y="6079068"/>
              <a:ext cx="2446867" cy="553998"/>
            </a:xfrm>
            <a:prstGeom prst="rect">
              <a:avLst/>
            </a:prstGeom>
            <a:noFill/>
          </p:spPr>
          <p:txBody>
            <a:bodyPr wrap="square" rtlCol="0">
              <a:spAutoFit/>
            </a:bodyPr>
            <a:lstStyle/>
            <a:p>
              <a:pPr defTabSz="914400" eaLnBrk="0" fontAlgn="base" hangingPunct="0">
                <a:spcBef>
                  <a:spcPct val="0"/>
                </a:spcBef>
                <a:spcAft>
                  <a:spcPct val="0"/>
                </a:spcAft>
              </a:pPr>
              <a:r>
                <a:rPr lang="en-US" sz="3000" dirty="0">
                  <a:solidFill>
                    <a:prstClr val="white"/>
                  </a:solidFill>
                  <a:ea typeface="ＭＳ Ｐゴシック" charset="0"/>
                </a:rPr>
                <a:t>PBIC Webinar</a:t>
              </a:r>
            </a:p>
          </p:txBody>
        </p:sp>
        <p:sp>
          <p:nvSpPr>
            <p:cNvPr id="11" name="TextBox 10"/>
            <p:cNvSpPr txBox="1"/>
            <p:nvPr/>
          </p:nvSpPr>
          <p:spPr>
            <a:xfrm>
              <a:off x="6868507" y="6079068"/>
              <a:ext cx="2264985" cy="646331"/>
            </a:xfrm>
            <a:prstGeom prst="rect">
              <a:avLst/>
            </a:prstGeom>
            <a:noFill/>
          </p:spPr>
          <p:txBody>
            <a:bodyPr wrap="square" rtlCol="0">
              <a:spAutoFit/>
            </a:bodyPr>
            <a:lstStyle/>
            <a:p>
              <a:pPr algn="r" defTabSz="914400" eaLnBrk="0" fontAlgn="base" hangingPunct="0">
                <a:spcBef>
                  <a:spcPct val="0"/>
                </a:spcBef>
                <a:spcAft>
                  <a:spcPct val="0"/>
                </a:spcAft>
              </a:pPr>
              <a:r>
                <a:rPr lang="en-US" sz="2000" dirty="0">
                  <a:solidFill>
                    <a:prstClr val="white"/>
                  </a:solidFill>
                  <a:ea typeface="ＭＳ Ｐゴシック" charset="0"/>
                </a:rPr>
                <a:t>pedbikeinfo.org</a:t>
              </a:r>
            </a:p>
            <a:p>
              <a:pPr algn="r" defTabSz="914400" eaLnBrk="0" fontAlgn="base" hangingPunct="0">
                <a:spcBef>
                  <a:spcPct val="0"/>
                </a:spcBef>
                <a:spcAft>
                  <a:spcPct val="0"/>
                </a:spcAft>
              </a:pPr>
              <a:r>
                <a:rPr lang="en-US" sz="1600" dirty="0">
                  <a:solidFill>
                    <a:prstClr val="white"/>
                  </a:solidFill>
                  <a:ea typeface="ＭＳ Ｐゴシック" charset="0"/>
                </a:rPr>
                <a:t>@pedbikeinfo</a:t>
              </a:r>
            </a:p>
          </p:txBody>
        </p:sp>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11892" y="6479287"/>
              <a:ext cx="182880" cy="182880"/>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55371" y="6479287"/>
              <a:ext cx="182880" cy="182880"/>
            </a:xfrm>
            <a:prstGeom prst="rect">
              <a:avLst/>
            </a:prstGeom>
          </p:spPr>
        </p:pic>
      </p:grpSp>
    </p:spTree>
    <p:extLst>
      <p:ext uri="{BB962C8B-B14F-4D97-AF65-F5344CB8AC3E}">
        <p14:creationId xmlns:p14="http://schemas.microsoft.com/office/powerpoint/2010/main" val="3397370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C8F4B0-818A-A047-8CD4-31893B838EB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68498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EE21273-CBB7-CD49-8B26-79C075259A5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82861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DE51DC7-D506-8740-B095-988FF51A6DD1}"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14262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5" name="Rectangle 14"/>
          <p:cNvSpPr/>
          <p:nvPr userDrawn="1"/>
        </p:nvSpPr>
        <p:spPr>
          <a:xfrm>
            <a:off x="-8829" y="1119544"/>
            <a:ext cx="9238288" cy="221146"/>
          </a:xfrm>
          <a:prstGeom prst="rect">
            <a:avLst/>
          </a:prstGeom>
          <a:solidFill>
            <a:srgbClr val="216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6" name="Rectangle 15"/>
          <p:cNvSpPr/>
          <p:nvPr userDrawn="1"/>
        </p:nvSpPr>
        <p:spPr>
          <a:xfrm>
            <a:off x="-4787" y="0"/>
            <a:ext cx="9234246" cy="1119258"/>
          </a:xfrm>
          <a:prstGeom prst="rect">
            <a:avLst/>
          </a:prstGeom>
          <a:solidFill>
            <a:srgbClr val="299E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a:blip r:embed="rId2"/>
          <a:stretch>
            <a:fillRect/>
          </a:stretch>
        </p:blipFill>
        <p:spPr>
          <a:xfrm>
            <a:off x="1819609" y="291864"/>
            <a:ext cx="2790706" cy="535530"/>
          </a:xfrm>
          <a:prstGeom prst="rect">
            <a:avLst/>
          </a:prstGeom>
        </p:spPr>
      </p:pic>
      <p:pic>
        <p:nvPicPr>
          <p:cNvPr id="18" name="Picture 17"/>
          <p:cNvPicPr>
            <a:picLocks noChangeAspect="1"/>
          </p:cNvPicPr>
          <p:nvPr userDrawn="1"/>
        </p:nvPicPr>
        <p:blipFill>
          <a:blip r:embed="rId3"/>
          <a:stretch>
            <a:fillRect/>
          </a:stretch>
        </p:blipFill>
        <p:spPr>
          <a:xfrm>
            <a:off x="352987" y="274496"/>
            <a:ext cx="1303820" cy="592645"/>
          </a:xfrm>
          <a:prstGeom prst="rect">
            <a:avLst/>
          </a:prstGeom>
        </p:spPr>
      </p:pic>
      <p:sp>
        <p:nvSpPr>
          <p:cNvPr id="19" name="Rectangle 18"/>
          <p:cNvSpPr/>
          <p:nvPr userDrawn="1"/>
        </p:nvSpPr>
        <p:spPr>
          <a:xfrm>
            <a:off x="-8829" y="6248400"/>
            <a:ext cx="9152829" cy="609600"/>
          </a:xfrm>
          <a:prstGeom prst="rect">
            <a:avLst/>
          </a:prstGeom>
          <a:solidFill>
            <a:srgbClr val="299E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userDrawn="1"/>
        </p:nvSpPr>
        <p:spPr>
          <a:xfrm>
            <a:off x="6759057" y="6211669"/>
            <a:ext cx="2257943" cy="646331"/>
          </a:xfrm>
          <a:prstGeom prst="rect">
            <a:avLst/>
          </a:prstGeom>
          <a:noFill/>
        </p:spPr>
        <p:txBody>
          <a:bodyPr wrap="square" rtlCol="0">
            <a:spAutoFit/>
          </a:bodyPr>
          <a:lstStyle/>
          <a:p>
            <a:pPr algn="r"/>
            <a:r>
              <a:rPr lang="en-US" sz="2000" dirty="0">
                <a:solidFill>
                  <a:schemeClr val="bg1"/>
                </a:solidFill>
              </a:rPr>
              <a:t>pedbikeinfo.org</a:t>
            </a:r>
          </a:p>
          <a:p>
            <a:pPr algn="r"/>
            <a:r>
              <a:rPr lang="en-US" sz="1600" dirty="0">
                <a:solidFill>
                  <a:schemeClr val="bg1"/>
                </a:solidFill>
              </a:rPr>
              <a:t>@pedbikeinfo</a:t>
            </a:r>
          </a:p>
        </p:txBody>
      </p:sp>
      <p:pic>
        <p:nvPicPr>
          <p:cNvPr id="24" name="Picture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28621" y="6615544"/>
            <a:ext cx="161904" cy="161904"/>
          </a:xfrm>
          <a:prstGeom prst="rect">
            <a:avLst/>
          </a:prstGeom>
        </p:spPr>
      </p:pic>
      <p:pic>
        <p:nvPicPr>
          <p:cNvPr id="25" name="Picture 2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412464" y="6615286"/>
            <a:ext cx="159910" cy="159910"/>
          </a:xfrm>
          <a:prstGeom prst="rect">
            <a:avLst/>
          </a:prstGeom>
        </p:spPr>
      </p:pic>
      <p:pic>
        <p:nvPicPr>
          <p:cNvPr id="26" name="Picture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594313" y="6615286"/>
            <a:ext cx="159910" cy="159910"/>
          </a:xfrm>
          <a:prstGeom prst="rect">
            <a:avLst/>
          </a:prstGeom>
        </p:spPr>
      </p:pic>
      <p:sp>
        <p:nvSpPr>
          <p:cNvPr id="27" name="Title 1"/>
          <p:cNvSpPr>
            <a:spLocks noGrp="1"/>
          </p:cNvSpPr>
          <p:nvPr>
            <p:ph type="ctrTitle" hasCustomPrompt="1"/>
          </p:nvPr>
        </p:nvSpPr>
        <p:spPr>
          <a:xfrm>
            <a:off x="-8829" y="2152688"/>
            <a:ext cx="9144000" cy="1017988"/>
          </a:xfrm>
        </p:spPr>
        <p:txBody>
          <a:bodyPr anchor="t" anchorCtr="0">
            <a:normAutofit/>
          </a:bodyPr>
          <a:lstStyle>
            <a:lvl1pPr algn="ctr">
              <a:defRPr sz="5400">
                <a:solidFill>
                  <a:srgbClr val="216D3F"/>
                </a:solidFill>
                <a:latin typeface="+mn-lt"/>
              </a:defRPr>
            </a:lvl1pPr>
          </a:lstStyle>
          <a:p>
            <a:r>
              <a:rPr lang="en-US" dirty="0"/>
              <a:t>Title</a:t>
            </a:r>
          </a:p>
        </p:txBody>
      </p:sp>
      <p:sp>
        <p:nvSpPr>
          <p:cNvPr id="28" name="Text Placeholder 6"/>
          <p:cNvSpPr>
            <a:spLocks noGrp="1"/>
          </p:cNvSpPr>
          <p:nvPr>
            <p:ph type="body" sz="quarter" idx="12" hasCustomPrompt="1"/>
          </p:nvPr>
        </p:nvSpPr>
        <p:spPr>
          <a:xfrm>
            <a:off x="-8828" y="4775569"/>
            <a:ext cx="9144000" cy="229803"/>
          </a:xfrm>
        </p:spPr>
        <p:txBody>
          <a:bodyPr tIns="0">
            <a:noAutofit/>
          </a:bodyPr>
          <a:lstStyle>
            <a:lvl1pPr marL="0" indent="0" algn="ctr">
              <a:buNone/>
              <a:defRPr sz="1800">
                <a:solidFill>
                  <a:srgbClr val="299E4E"/>
                </a:solidFill>
              </a:defRPr>
            </a:lvl1pPr>
            <a:lvl2pPr marL="342892" indent="0" algn="ctr">
              <a:buNone/>
              <a:defRPr sz="2000"/>
            </a:lvl2pPr>
            <a:lvl3pPr marL="685783" indent="0" algn="ctr">
              <a:buNone/>
              <a:defRPr sz="2000"/>
            </a:lvl3pPr>
            <a:lvl4pPr marL="1028675" indent="0" algn="ctr">
              <a:buNone/>
              <a:defRPr sz="2000"/>
            </a:lvl4pPr>
            <a:lvl5pPr marL="1371566" indent="0" algn="ctr">
              <a:buNone/>
              <a:defRPr sz="2000"/>
            </a:lvl5pPr>
          </a:lstStyle>
          <a:p>
            <a:pPr lvl="0"/>
            <a:r>
              <a:rPr lang="en-US" dirty="0"/>
              <a:t>Date of Presentation</a:t>
            </a:r>
          </a:p>
        </p:txBody>
      </p:sp>
      <p:cxnSp>
        <p:nvCxnSpPr>
          <p:cNvPr id="29" name="Straight Connector 28"/>
          <p:cNvCxnSpPr/>
          <p:nvPr userDrawn="1"/>
        </p:nvCxnSpPr>
        <p:spPr>
          <a:xfrm>
            <a:off x="1220143" y="4122059"/>
            <a:ext cx="6400800" cy="0"/>
          </a:xfrm>
          <a:prstGeom prst="line">
            <a:avLst/>
          </a:prstGeom>
          <a:ln>
            <a:solidFill>
              <a:srgbClr val="299E4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9548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4400">
                <a:latin typeface="+mn-lt"/>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a:defRPr sz="3200"/>
            </a:lvl1pPr>
            <a:lvl2pPr>
              <a:defRPr sz="28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638577"/>
            <a:ext cx="9162608" cy="221432"/>
          </a:xfrm>
          <a:prstGeom prst="rect">
            <a:avLst/>
          </a:prstGeom>
          <a:solidFill>
            <a:srgbClr val="216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Rectangle 14"/>
          <p:cNvSpPr/>
          <p:nvPr userDrawn="1"/>
        </p:nvSpPr>
        <p:spPr>
          <a:xfrm>
            <a:off x="0" y="6007100"/>
            <a:ext cx="9162608" cy="631477"/>
          </a:xfrm>
          <a:prstGeom prst="rect">
            <a:avLst/>
          </a:prstGeom>
          <a:solidFill>
            <a:srgbClr val="299E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a:blip r:embed="rId2"/>
          <a:stretch>
            <a:fillRect/>
          </a:stretch>
        </p:blipFill>
        <p:spPr>
          <a:xfrm>
            <a:off x="6368630" y="6141721"/>
            <a:ext cx="895445" cy="407020"/>
          </a:xfrm>
          <a:prstGeom prst="rect">
            <a:avLst/>
          </a:prstGeom>
        </p:spPr>
      </p:pic>
      <p:sp>
        <p:nvSpPr>
          <p:cNvPr id="18" name="TextBox 17"/>
          <p:cNvSpPr txBox="1"/>
          <p:nvPr userDrawn="1"/>
        </p:nvSpPr>
        <p:spPr>
          <a:xfrm>
            <a:off x="6804318" y="6113404"/>
            <a:ext cx="2257943" cy="400110"/>
          </a:xfrm>
          <a:prstGeom prst="rect">
            <a:avLst/>
          </a:prstGeom>
          <a:noFill/>
        </p:spPr>
        <p:txBody>
          <a:bodyPr wrap="square" rtlCol="0">
            <a:spAutoFit/>
          </a:bodyPr>
          <a:lstStyle/>
          <a:p>
            <a:pPr algn="r"/>
            <a:r>
              <a:rPr lang="en-US" sz="2000" dirty="0">
                <a:solidFill>
                  <a:schemeClr val="bg1"/>
                </a:solidFill>
              </a:rPr>
              <a:t>pedbikeinfo.org</a:t>
            </a:r>
          </a:p>
        </p:txBody>
      </p:sp>
    </p:spTree>
    <p:extLst>
      <p:ext uri="{BB962C8B-B14F-4D97-AF65-F5344CB8AC3E}">
        <p14:creationId xmlns:p14="http://schemas.microsoft.com/office/powerpoint/2010/main" val="2175935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615876"/>
            <a:ext cx="7886700" cy="2852737"/>
          </a:xfrm>
        </p:spPr>
        <p:txBody>
          <a:bodyPr anchor="b"/>
          <a:lstStyle>
            <a:lvl1pPr algn="ctr">
              <a:defRPr sz="4500"/>
            </a:lvl1pPr>
          </a:lstStyle>
          <a:p>
            <a:r>
              <a:rPr lang="en-US" dirty="0"/>
              <a:t>Click to edit Master title style</a:t>
            </a:r>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D73248E0-3A74-3B48-A0B4-F29F23C90228}" type="slidenum">
              <a:rPr lang="en-US" smtClean="0">
                <a:solidFill>
                  <a:prstClr val="black">
                    <a:tint val="75000"/>
                  </a:prstClr>
                </a:solidFill>
              </a:rPr>
              <a:pPr>
                <a:defRPr/>
              </a:pPr>
              <a:t>‹#›</a:t>
            </a:fld>
            <a:endParaRPr lang="en-US">
              <a:solidFill>
                <a:prstClr val="black">
                  <a:tint val="75000"/>
                </a:prstClr>
              </a:solidFill>
            </a:endParaRPr>
          </a:p>
        </p:txBody>
      </p:sp>
      <p:sp>
        <p:nvSpPr>
          <p:cNvPr id="7" name="Rectangle 6"/>
          <p:cNvSpPr/>
          <p:nvPr userDrawn="1"/>
        </p:nvSpPr>
        <p:spPr>
          <a:xfrm>
            <a:off x="0" y="6638577"/>
            <a:ext cx="9162608" cy="221432"/>
          </a:xfrm>
          <a:prstGeom prst="rect">
            <a:avLst/>
          </a:prstGeom>
          <a:solidFill>
            <a:srgbClr val="216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ectangle 7"/>
          <p:cNvSpPr/>
          <p:nvPr userDrawn="1"/>
        </p:nvSpPr>
        <p:spPr>
          <a:xfrm>
            <a:off x="0" y="6007100"/>
            <a:ext cx="9162608" cy="631477"/>
          </a:xfrm>
          <a:prstGeom prst="rect">
            <a:avLst/>
          </a:prstGeom>
          <a:solidFill>
            <a:srgbClr val="299E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a:stretch>
            <a:fillRect/>
          </a:stretch>
        </p:blipFill>
        <p:spPr>
          <a:xfrm>
            <a:off x="6368630" y="6141721"/>
            <a:ext cx="895445" cy="407020"/>
          </a:xfrm>
          <a:prstGeom prst="rect">
            <a:avLst/>
          </a:prstGeom>
        </p:spPr>
      </p:pic>
      <p:sp>
        <p:nvSpPr>
          <p:cNvPr id="10" name="TextBox 9"/>
          <p:cNvSpPr txBox="1"/>
          <p:nvPr userDrawn="1"/>
        </p:nvSpPr>
        <p:spPr>
          <a:xfrm>
            <a:off x="6804318" y="6113404"/>
            <a:ext cx="2257943" cy="400110"/>
          </a:xfrm>
          <a:prstGeom prst="rect">
            <a:avLst/>
          </a:prstGeom>
          <a:noFill/>
        </p:spPr>
        <p:txBody>
          <a:bodyPr wrap="square" rtlCol="0">
            <a:spAutoFit/>
          </a:bodyPr>
          <a:lstStyle/>
          <a:p>
            <a:pPr algn="r"/>
            <a:r>
              <a:rPr lang="en-US" sz="2000" dirty="0">
                <a:solidFill>
                  <a:schemeClr val="bg1"/>
                </a:solidFill>
              </a:rPr>
              <a:t>pedbikeinfo.org</a:t>
            </a:r>
          </a:p>
        </p:txBody>
      </p:sp>
    </p:spTree>
    <p:extLst>
      <p:ext uri="{BB962C8B-B14F-4D97-AF65-F5344CB8AC3E}">
        <p14:creationId xmlns:p14="http://schemas.microsoft.com/office/powerpoint/2010/main" val="338500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4F1F4D0B-E5D4-144C-A8C0-58C96E59E66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98286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89E706ED-CC6E-734A-991B-1E5460BE616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55949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Date Placeholder 2"/>
          <p:cNvSpPr>
            <a:spLocks noGrp="1"/>
          </p:cNvSpPr>
          <p:nvPr>
            <p:ph type="dt" sz="half" idx="10"/>
          </p:nvPr>
        </p:nvSpPr>
        <p:spPr/>
        <p:txBody>
          <a:bodyPr/>
          <a:lstStyle/>
          <a:p>
            <a:pPr>
              <a:defRPr/>
            </a:pPr>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8620E102-E150-B743-916D-38A803BA7C3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75679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258DFD07-61D6-0B44-99F8-783EB113F45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32457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55B4511-9A3E-EA49-B89D-C938D026613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45036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eaLnBrk="0" fontAlgn="base" hangingPunct="0">
              <a:spcBef>
                <a:spcPct val="0"/>
              </a:spcBef>
              <a:spcAft>
                <a:spcPct val="0"/>
              </a:spcAft>
              <a:defRPr/>
            </a:pPr>
            <a:endParaRPr lang="en-US">
              <a:solidFill>
                <a:prstClr val="black">
                  <a:tint val="75000"/>
                </a:prstClr>
              </a:solidFill>
              <a:ea typeface="ＭＳ Ｐゴシック" charset="0"/>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400" eaLnBrk="0" fontAlgn="base" hangingPunct="0">
              <a:spcBef>
                <a:spcPct val="0"/>
              </a:spcBef>
              <a:spcAft>
                <a:spcPct val="0"/>
              </a:spcAft>
              <a:defRPr/>
            </a:pPr>
            <a:endParaRPr lang="en-US">
              <a:solidFill>
                <a:prstClr val="black">
                  <a:tint val="75000"/>
                </a:prstClr>
              </a:solidFill>
              <a:ea typeface="ＭＳ Ｐゴシック" charset="0"/>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eaLnBrk="0" fontAlgn="base" hangingPunct="0">
              <a:spcBef>
                <a:spcPct val="0"/>
              </a:spcBef>
              <a:spcAft>
                <a:spcPct val="0"/>
              </a:spcAft>
              <a:defRPr/>
            </a:pPr>
            <a:fld id="{155EFAD8-1C71-A046-8E9A-BCFE889F184B}" type="slidenum">
              <a:rPr lang="en-US" smtClean="0">
                <a:solidFill>
                  <a:prstClr val="black">
                    <a:tint val="75000"/>
                  </a:prstClr>
                </a:solidFill>
                <a:ea typeface="ＭＳ Ｐゴシック" charset="0"/>
              </a:rPr>
              <a:pPr defTabSz="914400" eaLnBrk="0" fontAlgn="base" hangingPunct="0">
                <a:spcBef>
                  <a:spcPct val="0"/>
                </a:spcBef>
                <a:spcAft>
                  <a:spcPct val="0"/>
                </a:spcAft>
                <a:defRPr/>
              </a:pPr>
              <a:t>‹#›</a:t>
            </a:fld>
            <a:endParaRPr lang="en-US">
              <a:solidFill>
                <a:prstClr val="black">
                  <a:tint val="75000"/>
                </a:prstClr>
              </a:solidFill>
              <a:ea typeface="ＭＳ Ｐゴシック" charset="0"/>
            </a:endParaRPr>
          </a:p>
        </p:txBody>
      </p:sp>
    </p:spTree>
    <p:extLst>
      <p:ext uri="{BB962C8B-B14F-4D97-AF65-F5344CB8AC3E}">
        <p14:creationId xmlns:p14="http://schemas.microsoft.com/office/powerpoint/2010/main" val="2527486816"/>
      </p:ext>
    </p:extLst>
  </p:cSld>
  <p:clrMap bg1="lt1" tx1="dk1" bg2="lt2" tx2="dk2" accent1="accent1" accent2="accent2" accent3="accent3" accent4="accent4" accent5="accent5" accent6="accent6" hlink="hlink" folHlink="folHlink"/>
  <p:sldLayoutIdLst>
    <p:sldLayoutId id="2147483685" r:id="rId1"/>
    <p:sldLayoutId id="2147483696"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6.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10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8.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bikeleague.org/content/take-action-require-autonomous-vehicles-see-bicyclists-and-pedestrians"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5.xml"/><Relationship Id="rId7" Type="http://schemas.openxmlformats.org/officeDocument/2006/relationships/slide" Target="slide56.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39.xml"/><Relationship Id="rId5" Type="http://schemas.openxmlformats.org/officeDocument/2006/relationships/slide" Target="slide26.xml"/><Relationship Id="rId4" Type="http://schemas.openxmlformats.org/officeDocument/2006/relationships/slide" Target="slide16.xml"/><Relationship Id="rId9" Type="http://schemas.openxmlformats.org/officeDocument/2006/relationships/slide" Target="slide9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37.jpeg"/></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42.emf"/></Relationships>
</file>

<file path=ppt/slides/_rels/slide61.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3.xml"/><Relationship Id="rId5" Type="http://schemas.openxmlformats.org/officeDocument/2006/relationships/image" Target="../media/image48.tiff"/><Relationship Id="rId4" Type="http://schemas.openxmlformats.org/officeDocument/2006/relationships/image" Target="../media/image47.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38335" y="2242037"/>
            <a:ext cx="6858000" cy="2387600"/>
          </a:xfrm>
        </p:spPr>
        <p:txBody>
          <a:bodyPr>
            <a:normAutofit/>
          </a:bodyPr>
          <a:lstStyle/>
          <a:p>
            <a:pPr defTabSz="685783"/>
            <a:r>
              <a:rPr lang="en-US" sz="4900" dirty="0">
                <a:solidFill>
                  <a:srgbClr val="216D3F"/>
                </a:solidFill>
              </a:rPr>
              <a:t>PBIC Automated Vehicle</a:t>
            </a:r>
            <a:br>
              <a:rPr lang="en-US" sz="4900" dirty="0">
                <a:solidFill>
                  <a:srgbClr val="216D3F"/>
                </a:solidFill>
              </a:rPr>
            </a:br>
            <a:r>
              <a:rPr lang="en-US" sz="4900" dirty="0">
                <a:solidFill>
                  <a:srgbClr val="216D3F"/>
                </a:solidFill>
              </a:rPr>
              <a:t>Module Series</a:t>
            </a:r>
          </a:p>
        </p:txBody>
      </p:sp>
      <p:sp>
        <p:nvSpPr>
          <p:cNvPr id="3" name="Content Placeholder 2"/>
          <p:cNvSpPr>
            <a:spLocks noGrp="1"/>
          </p:cNvSpPr>
          <p:nvPr>
            <p:ph type="subTitle" idx="4294967295"/>
          </p:nvPr>
        </p:nvSpPr>
        <p:spPr>
          <a:xfrm>
            <a:off x="1143000" y="3937937"/>
            <a:ext cx="6858000" cy="1655762"/>
          </a:xfrm>
        </p:spPr>
        <p:txBody>
          <a:bodyPr>
            <a:noAutofit/>
          </a:bodyPr>
          <a:lstStyle/>
          <a:p>
            <a:pPr marL="0" indent="0" algn="ctr">
              <a:buNone/>
            </a:pPr>
            <a:r>
              <a:rPr lang="en-US" sz="1800" dirty="0"/>
              <a:t/>
            </a:r>
            <a:br>
              <a:rPr lang="en-US" sz="1800" dirty="0"/>
            </a:br>
            <a:r>
              <a:rPr lang="en-US" sz="2400" dirty="0">
                <a:solidFill>
                  <a:srgbClr val="216D3F"/>
                </a:solidFill>
                <a:ea typeface="+mj-ea"/>
                <a:cs typeface="+mj-cs"/>
              </a:rPr>
              <a:t>Last Updated: July 7, 2019</a:t>
            </a:r>
          </a:p>
        </p:txBody>
      </p:sp>
    </p:spTree>
    <p:extLst>
      <p:ext uri="{BB962C8B-B14F-4D97-AF65-F5344CB8AC3E}">
        <p14:creationId xmlns:p14="http://schemas.microsoft.com/office/powerpoint/2010/main" val="11439278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89061-4EA6-4426-BD78-1128D3C78076}"/>
              </a:ext>
            </a:extLst>
          </p:cNvPr>
          <p:cNvSpPr>
            <a:spLocks noGrp="1"/>
          </p:cNvSpPr>
          <p:nvPr>
            <p:ph type="title"/>
          </p:nvPr>
        </p:nvSpPr>
        <p:spPr/>
        <p:txBody>
          <a:bodyPr/>
          <a:lstStyle/>
          <a:p>
            <a:r>
              <a:rPr lang="en-US" dirty="0"/>
              <a:t>Automation Terminology</a:t>
            </a:r>
          </a:p>
        </p:txBody>
      </p:sp>
      <p:sp>
        <p:nvSpPr>
          <p:cNvPr id="3" name="Content Placeholder 2">
            <a:extLst>
              <a:ext uri="{FF2B5EF4-FFF2-40B4-BE49-F238E27FC236}">
                <a16:creationId xmlns:a16="http://schemas.microsoft.com/office/drawing/2014/main" id="{A2D0142B-5C5B-42D2-B351-CA545D31014F}"/>
              </a:ext>
            </a:extLst>
          </p:cNvPr>
          <p:cNvSpPr>
            <a:spLocks noGrp="1"/>
          </p:cNvSpPr>
          <p:nvPr>
            <p:ph idx="1"/>
          </p:nvPr>
        </p:nvSpPr>
        <p:spPr>
          <a:xfrm>
            <a:off x="628650" y="1690689"/>
            <a:ext cx="7886700" cy="4156658"/>
          </a:xfrm>
        </p:spPr>
        <p:txBody>
          <a:bodyPr>
            <a:normAutofit fontScale="92500" lnSpcReduction="10000"/>
          </a:bodyPr>
          <a:lstStyle/>
          <a:p>
            <a:r>
              <a:rPr lang="en-US" b="1" dirty="0"/>
              <a:t>Artificial Intelligence </a:t>
            </a:r>
            <a:r>
              <a:rPr lang="en-US" dirty="0"/>
              <a:t>- Sophisticated software algorithms required to perform the steps used to perceive objects and make decisions </a:t>
            </a:r>
          </a:p>
          <a:p>
            <a:r>
              <a:rPr lang="en-US" dirty="0"/>
              <a:t>Example techniques:</a:t>
            </a:r>
          </a:p>
          <a:p>
            <a:pPr lvl="1"/>
            <a:r>
              <a:rPr lang="en-US" dirty="0"/>
              <a:t>Machine learning </a:t>
            </a:r>
          </a:p>
          <a:p>
            <a:pPr lvl="1"/>
            <a:r>
              <a:rPr lang="en-US" dirty="0"/>
              <a:t>Deep learning (DL)</a:t>
            </a:r>
          </a:p>
          <a:p>
            <a:pPr lvl="1"/>
            <a:r>
              <a:rPr lang="en-US" dirty="0"/>
              <a:t>Deep reinforcement learning</a:t>
            </a:r>
          </a:p>
          <a:p>
            <a:pPr lvl="1"/>
            <a:r>
              <a:rPr lang="en-US" dirty="0"/>
              <a:t>Deep neural networks (DNN)</a:t>
            </a:r>
          </a:p>
          <a:p>
            <a:pPr lvl="1"/>
            <a:r>
              <a:rPr lang="en-US" dirty="0"/>
              <a:t>Convolutional neural networks (CNN)</a:t>
            </a:r>
          </a:p>
          <a:p>
            <a:pPr lvl="1"/>
            <a:r>
              <a:rPr lang="en-US" dirty="0"/>
              <a:t>Recurrent neural networks (RNN)</a:t>
            </a:r>
          </a:p>
          <a:p>
            <a:endParaRPr lang="en-US" dirty="0"/>
          </a:p>
        </p:txBody>
      </p:sp>
    </p:spTree>
    <p:extLst>
      <p:ext uri="{BB962C8B-B14F-4D97-AF65-F5344CB8AC3E}">
        <p14:creationId xmlns:p14="http://schemas.microsoft.com/office/powerpoint/2010/main" val="266186638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1" y="281354"/>
            <a:ext cx="8327780" cy="5895609"/>
          </a:xfrm>
        </p:spPr>
        <p:txBody>
          <a:bodyPr>
            <a:normAutofit/>
          </a:bodyPr>
          <a:lstStyle/>
          <a:p>
            <a:pPr marL="0" indent="0">
              <a:buNone/>
            </a:pPr>
            <a:r>
              <a:rPr lang="en-US" dirty="0"/>
              <a:t>Safety: Present pedestrian and bike crash types</a:t>
            </a:r>
          </a:p>
        </p:txBody>
      </p:sp>
      <p:sp>
        <p:nvSpPr>
          <p:cNvPr id="6" name="Date Placeholder 3"/>
          <p:cNvSpPr txBox="1">
            <a:spLocks/>
          </p:cNvSpPr>
          <p:nvPr/>
        </p:nvSpPr>
        <p:spPr>
          <a:xfrm>
            <a:off x="2762250" y="5652078"/>
            <a:ext cx="6381750" cy="293688"/>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400" dirty="0">
                <a:solidFill>
                  <a:schemeClr val="tx1"/>
                </a:solidFill>
              </a:rPr>
              <a:t>Source: UNC Highway Safety Research Center, NC Crash Data, 2007-2014</a:t>
            </a:r>
            <a:endParaRPr lang="en-US" dirty="0">
              <a:solidFill>
                <a:schemeClr val="tx1"/>
              </a:solidFill>
            </a:endParaRP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830976"/>
            <a:ext cx="4409213" cy="4271480"/>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l="21306" t="925" r="28777" b="7822"/>
          <a:stretch/>
        </p:blipFill>
        <p:spPr>
          <a:xfrm>
            <a:off x="4409213" y="950321"/>
            <a:ext cx="4688140" cy="4267734"/>
          </a:xfrm>
          <a:prstGeom prst="rect">
            <a:avLst/>
          </a:prstGeom>
        </p:spPr>
      </p:pic>
    </p:spTree>
    <p:extLst>
      <p:ext uri="{BB962C8B-B14F-4D97-AF65-F5344CB8AC3E}">
        <p14:creationId xmlns:p14="http://schemas.microsoft.com/office/powerpoint/2010/main" val="316142866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7231"/>
            <a:ext cx="7886700" cy="1277816"/>
          </a:xfrm>
        </p:spPr>
        <p:txBody>
          <a:bodyPr>
            <a:normAutofit/>
          </a:bodyPr>
          <a:lstStyle/>
          <a:p>
            <a:r>
              <a:rPr lang="en-US" sz="3200" dirty="0"/>
              <a:t>What will be the crash types of the future?</a:t>
            </a: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94338" y="1440347"/>
            <a:ext cx="6107724" cy="4573593"/>
          </a:xfrm>
          <a:prstGeom prst="rect">
            <a:avLst/>
          </a:prstGeom>
        </p:spPr>
      </p:pic>
      <p:sp>
        <p:nvSpPr>
          <p:cNvPr id="3" name="TextBox 2">
            <a:extLst>
              <a:ext uri="{FF2B5EF4-FFF2-40B4-BE49-F238E27FC236}">
                <a16:creationId xmlns:a16="http://schemas.microsoft.com/office/drawing/2014/main" id="{C3BE0315-D2B9-41C1-9522-9DB52E22224B}"/>
              </a:ext>
            </a:extLst>
          </p:cNvPr>
          <p:cNvSpPr txBox="1"/>
          <p:nvPr/>
        </p:nvSpPr>
        <p:spPr>
          <a:xfrm>
            <a:off x="5785076" y="5029201"/>
            <a:ext cx="2797817" cy="523220"/>
          </a:xfrm>
          <a:prstGeom prst="rect">
            <a:avLst/>
          </a:prstGeom>
          <a:solidFill>
            <a:schemeClr val="bg1">
              <a:lumMod val="95000"/>
            </a:schemeClr>
          </a:solidFill>
          <a:effectLst>
            <a:outerShdw blurRad="63500" sx="102000" sy="102000" algn="ctr" rotWithShape="0">
              <a:prstClr val="black">
                <a:alpha val="40000"/>
              </a:prstClr>
            </a:outerShdw>
          </a:effectLst>
        </p:spPr>
        <p:txBody>
          <a:bodyPr wrap="none" rtlCol="0">
            <a:spAutoFit/>
          </a:bodyPr>
          <a:lstStyle/>
          <a:p>
            <a:r>
              <a:rPr lang="en-US" sz="2800" dirty="0">
                <a:solidFill>
                  <a:schemeClr val="tx1">
                    <a:lumMod val="75000"/>
                    <a:lumOff val="25000"/>
                  </a:schemeClr>
                </a:solidFill>
              </a:rPr>
              <a:t>Hypothetical Data</a:t>
            </a:r>
          </a:p>
        </p:txBody>
      </p:sp>
    </p:spTree>
    <p:extLst>
      <p:ext uri="{BB962C8B-B14F-4D97-AF65-F5344CB8AC3E}">
        <p14:creationId xmlns:p14="http://schemas.microsoft.com/office/powerpoint/2010/main" val="54678911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will public health change?</a:t>
            </a: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63780" y="2215662"/>
            <a:ext cx="4599427" cy="3470030"/>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8520" y="2274277"/>
            <a:ext cx="4193850" cy="3411415"/>
          </a:xfrm>
          <a:prstGeom prst="rect">
            <a:avLst/>
          </a:prstGeom>
        </p:spPr>
      </p:pic>
    </p:spTree>
    <p:extLst>
      <p:ext uri="{BB962C8B-B14F-4D97-AF65-F5344CB8AC3E}">
        <p14:creationId xmlns:p14="http://schemas.microsoft.com/office/powerpoint/2010/main" val="301827862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B1FB9-BFF2-4B56-8DCE-6849369678C7}"/>
              </a:ext>
            </a:extLst>
          </p:cNvPr>
          <p:cNvSpPr>
            <a:spLocks noGrp="1"/>
          </p:cNvSpPr>
          <p:nvPr>
            <p:ph type="title"/>
          </p:nvPr>
        </p:nvSpPr>
        <p:spPr/>
        <p:txBody>
          <a:bodyPr/>
          <a:lstStyle/>
          <a:p>
            <a:r>
              <a:rPr lang="en-US" dirty="0"/>
              <a:t>AVs could change the system for the better… Or worse</a:t>
            </a:r>
          </a:p>
        </p:txBody>
      </p:sp>
      <p:sp>
        <p:nvSpPr>
          <p:cNvPr id="3" name="Content Placeholder 2">
            <a:extLst>
              <a:ext uri="{FF2B5EF4-FFF2-40B4-BE49-F238E27FC236}">
                <a16:creationId xmlns:a16="http://schemas.microsoft.com/office/drawing/2014/main" id="{3A4087AE-117F-4537-8D7C-E436CCCC4EFC}"/>
              </a:ext>
            </a:extLst>
          </p:cNvPr>
          <p:cNvSpPr>
            <a:spLocks noGrp="1"/>
          </p:cNvSpPr>
          <p:nvPr>
            <p:ph idx="1"/>
          </p:nvPr>
        </p:nvSpPr>
        <p:spPr/>
        <p:txBody>
          <a:bodyPr>
            <a:normAutofit fontScale="70000" lnSpcReduction="20000"/>
          </a:bodyPr>
          <a:lstStyle/>
          <a:p>
            <a:r>
              <a:rPr lang="en-US" dirty="0"/>
              <a:t>Increased mobility for those unwilling or unable to drive</a:t>
            </a:r>
          </a:p>
          <a:p>
            <a:pPr lvl="1"/>
            <a:r>
              <a:rPr lang="en-US" dirty="0"/>
              <a:t>Improved independence, reduction in social isolation, and access to essential services</a:t>
            </a:r>
          </a:p>
          <a:p>
            <a:r>
              <a:rPr lang="en-US" dirty="0"/>
              <a:t>Reduced cost of congestion</a:t>
            </a:r>
          </a:p>
          <a:p>
            <a:pPr lvl="1"/>
            <a:r>
              <a:rPr lang="en-US" dirty="0"/>
              <a:t>Vehicle occupants free to do other activities</a:t>
            </a:r>
          </a:p>
          <a:p>
            <a:pPr lvl="1"/>
            <a:r>
              <a:rPr lang="en-US" dirty="0"/>
              <a:t>Lead to an increase in overall vehicle miles traveled?</a:t>
            </a:r>
          </a:p>
          <a:p>
            <a:pPr lvl="1"/>
            <a:r>
              <a:rPr lang="en-US" dirty="0"/>
              <a:t>Which, in turn, could return the increases in negative externalities of driving, like congestion</a:t>
            </a:r>
          </a:p>
          <a:p>
            <a:pPr lvl="1"/>
            <a:r>
              <a:rPr lang="en-US" dirty="0"/>
              <a:t>Does this erode the comparative advantage of public transit?</a:t>
            </a:r>
          </a:p>
          <a:p>
            <a:r>
              <a:rPr lang="en-US" dirty="0"/>
              <a:t>Commuters more willing to travel longer distances to work</a:t>
            </a:r>
          </a:p>
          <a:p>
            <a:pPr lvl="1"/>
            <a:r>
              <a:rPr lang="en-US" dirty="0"/>
              <a:t>People relocate further from the urban core</a:t>
            </a:r>
          </a:p>
          <a:p>
            <a:r>
              <a:rPr lang="en-US" dirty="0"/>
              <a:t>Decrease need for proximate parking as AVs drive themselves to satellite parking</a:t>
            </a:r>
          </a:p>
          <a:p>
            <a:pPr lvl="1"/>
            <a:r>
              <a:rPr lang="en-US" dirty="0"/>
              <a:t>Resulting in increased urban density?</a:t>
            </a:r>
          </a:p>
          <a:p>
            <a:pPr lvl="1"/>
            <a:r>
              <a:rPr lang="en-US" dirty="0"/>
              <a:t>And undermining urban parking revenues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19418615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21F8A-3CD2-493E-A42B-E94005F67247}"/>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87EBD2AD-85D8-493A-B33C-2215A04475EC}"/>
              </a:ext>
            </a:extLst>
          </p:cNvPr>
          <p:cNvSpPr>
            <a:spLocks noGrp="1"/>
          </p:cNvSpPr>
          <p:nvPr>
            <p:ph idx="1"/>
          </p:nvPr>
        </p:nvSpPr>
        <p:spPr/>
        <p:txBody>
          <a:bodyPr>
            <a:normAutofit/>
          </a:bodyPr>
          <a:lstStyle/>
          <a:p>
            <a:r>
              <a:rPr lang="en-US" dirty="0"/>
              <a:t>What land use and roadway design elements support current travel modes and ALSO automated vehicles?</a:t>
            </a:r>
          </a:p>
          <a:p>
            <a:pPr lvl="1"/>
            <a:r>
              <a:rPr lang="en-US" dirty="0"/>
              <a:t>e.g., lighting, delineated spaces, protected bike lanes, etc.</a:t>
            </a:r>
          </a:p>
        </p:txBody>
      </p:sp>
    </p:spTree>
    <p:extLst>
      <p:ext uri="{BB962C8B-B14F-4D97-AF65-F5344CB8AC3E}">
        <p14:creationId xmlns:p14="http://schemas.microsoft.com/office/powerpoint/2010/main" val="155525832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21F8A-3CD2-493E-A42B-E94005F67247}"/>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87EBD2AD-85D8-493A-B33C-2215A04475EC}"/>
              </a:ext>
            </a:extLst>
          </p:cNvPr>
          <p:cNvSpPr>
            <a:spLocks noGrp="1"/>
          </p:cNvSpPr>
          <p:nvPr>
            <p:ph idx="1"/>
          </p:nvPr>
        </p:nvSpPr>
        <p:spPr/>
        <p:txBody>
          <a:bodyPr>
            <a:normAutofit/>
          </a:bodyPr>
          <a:lstStyle/>
          <a:p>
            <a:r>
              <a:rPr lang="en-US" dirty="0"/>
              <a:t>What roadway design elements will need to be reconsidered?</a:t>
            </a:r>
          </a:p>
          <a:p>
            <a:pPr lvl="1"/>
            <a:r>
              <a:rPr lang="en-US" dirty="0"/>
              <a:t>E.g., Lane widths, intersections, signals, pavement markings/signs, curbside management</a:t>
            </a:r>
          </a:p>
          <a:p>
            <a:r>
              <a:rPr lang="en-US" dirty="0"/>
              <a:t>What planning and land use issues will need to be reconsidered?</a:t>
            </a:r>
          </a:p>
          <a:p>
            <a:pPr lvl="1"/>
            <a:r>
              <a:rPr lang="en-US" dirty="0"/>
              <a:t>Parking requirements</a:t>
            </a:r>
          </a:p>
          <a:p>
            <a:pPr lvl="1"/>
            <a:r>
              <a:rPr lang="en-US" dirty="0"/>
              <a:t>Role of transit, etc.</a:t>
            </a:r>
          </a:p>
        </p:txBody>
      </p:sp>
    </p:spTree>
    <p:extLst>
      <p:ext uri="{BB962C8B-B14F-4D97-AF65-F5344CB8AC3E}">
        <p14:creationId xmlns:p14="http://schemas.microsoft.com/office/powerpoint/2010/main" val="37771412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Terminology</a:t>
            </a:r>
          </a:p>
        </p:txBody>
      </p:sp>
      <p:sp>
        <p:nvSpPr>
          <p:cNvPr id="3" name="Content Placeholder 2"/>
          <p:cNvSpPr>
            <a:spLocks noGrp="1"/>
          </p:cNvSpPr>
          <p:nvPr>
            <p:ph idx="1"/>
          </p:nvPr>
        </p:nvSpPr>
        <p:spPr>
          <a:xfrm>
            <a:off x="628650" y="1690689"/>
            <a:ext cx="7886700" cy="4156658"/>
          </a:xfrm>
        </p:spPr>
        <p:txBody>
          <a:bodyPr>
            <a:normAutofit fontScale="62500" lnSpcReduction="20000"/>
          </a:bodyPr>
          <a:lstStyle/>
          <a:p>
            <a:r>
              <a:rPr lang="en-US" dirty="0"/>
              <a:t>Vehicle to everything (V2X) communication </a:t>
            </a:r>
          </a:p>
          <a:p>
            <a:pPr lvl="1"/>
            <a:r>
              <a:rPr lang="en-US" dirty="0"/>
              <a:t>Transfer of information between vehicles and other entities. This would be facilitated by new network communication technology</a:t>
            </a:r>
          </a:p>
          <a:p>
            <a:r>
              <a:rPr lang="en-US" dirty="0"/>
              <a:t>Vehicle to infrastructure (V2I) </a:t>
            </a:r>
          </a:p>
          <a:p>
            <a:pPr lvl="1"/>
            <a:r>
              <a:rPr lang="en-US" dirty="0"/>
              <a:t>Communication between vehicle and the highway and traffic system, such as traffic lights, signs, and roads.</a:t>
            </a:r>
          </a:p>
          <a:p>
            <a:r>
              <a:rPr lang="en-US" dirty="0"/>
              <a:t>Vehicle to pedestrian (V2P)</a:t>
            </a:r>
          </a:p>
          <a:p>
            <a:pPr lvl="1"/>
            <a:r>
              <a:rPr lang="en-US" dirty="0"/>
              <a:t>Communication between vehicle and pedestrians to indicate vehicle intent and produce warnings.</a:t>
            </a:r>
          </a:p>
          <a:p>
            <a:r>
              <a:rPr lang="en-US" dirty="0">
                <a:solidFill>
                  <a:schemeClr val="tx1"/>
                </a:solidFill>
              </a:rPr>
              <a:t>Vehicle to vehicle (V2V)</a:t>
            </a:r>
          </a:p>
          <a:p>
            <a:pPr lvl="1"/>
            <a:r>
              <a:rPr lang="en-US" dirty="0"/>
              <a:t>Communication between vehicles to share basic information about lateral and longitudinal control and provide early warnings about upcoming hazards. V2V would be required for vehicle </a:t>
            </a:r>
            <a:r>
              <a:rPr lang="en-US" i="1" dirty="0"/>
              <a:t>platooning</a:t>
            </a:r>
            <a:r>
              <a:rPr lang="en-US" dirty="0"/>
              <a:t>.</a:t>
            </a:r>
          </a:p>
          <a:p>
            <a:r>
              <a:rPr lang="en-US" dirty="0">
                <a:solidFill>
                  <a:schemeClr val="tx1"/>
                </a:solidFill>
              </a:rPr>
              <a:t>Vehicle to device (V2D)</a:t>
            </a:r>
          </a:p>
          <a:p>
            <a:pPr lvl="1"/>
            <a:r>
              <a:rPr lang="en-US" dirty="0"/>
              <a:t>Communication between vehicles and electronic devices, such as smartphones and other wearable technologies</a:t>
            </a:r>
            <a:endParaRPr lang="en-US" dirty="0">
              <a:solidFill>
                <a:schemeClr val="tx1"/>
              </a:solidFill>
            </a:endParaRPr>
          </a:p>
          <a:p>
            <a:pPr lvl="1"/>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3978727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Network Communication Terminology</a:t>
            </a:r>
          </a:p>
        </p:txBody>
      </p:sp>
      <p:sp>
        <p:nvSpPr>
          <p:cNvPr id="3" name="Content Placeholder 2"/>
          <p:cNvSpPr>
            <a:spLocks noGrp="1"/>
          </p:cNvSpPr>
          <p:nvPr>
            <p:ph idx="1"/>
          </p:nvPr>
        </p:nvSpPr>
        <p:spPr>
          <a:xfrm>
            <a:off x="628650" y="1825625"/>
            <a:ext cx="7886700" cy="4005680"/>
          </a:xfrm>
        </p:spPr>
        <p:txBody>
          <a:bodyPr>
            <a:normAutofit fontScale="92500" lnSpcReduction="20000"/>
          </a:bodyPr>
          <a:lstStyle/>
          <a:p>
            <a:r>
              <a:rPr lang="en-US" dirty="0"/>
              <a:t>Network communication technology supporting V2X includes:</a:t>
            </a:r>
          </a:p>
          <a:p>
            <a:pPr lvl="1"/>
            <a:r>
              <a:rPr lang="en-US" dirty="0"/>
              <a:t>Fifth generation networking (5G) </a:t>
            </a:r>
          </a:p>
          <a:p>
            <a:pPr lvl="2"/>
            <a:r>
              <a:rPr lang="en-US" dirty="0"/>
              <a:t>Uses existing wireless networking architectures</a:t>
            </a:r>
          </a:p>
          <a:p>
            <a:pPr lvl="2"/>
            <a:r>
              <a:rPr lang="en-US" dirty="0"/>
              <a:t>Signals transferred between devices over </a:t>
            </a:r>
            <a:r>
              <a:rPr lang="en-US" i="1" dirty="0"/>
              <a:t>long range </a:t>
            </a:r>
            <a:r>
              <a:rPr lang="en-US" dirty="0"/>
              <a:t>through cellular towers</a:t>
            </a:r>
          </a:p>
          <a:p>
            <a:pPr lvl="1"/>
            <a:r>
              <a:rPr lang="en-US" dirty="0"/>
              <a:t>Dedicated short range </a:t>
            </a:r>
            <a:br>
              <a:rPr lang="en-US" dirty="0"/>
            </a:br>
            <a:r>
              <a:rPr lang="en-US" dirty="0"/>
              <a:t>communications (DSRC) </a:t>
            </a:r>
          </a:p>
          <a:p>
            <a:pPr lvl="2"/>
            <a:r>
              <a:rPr lang="en-US" dirty="0"/>
              <a:t>Radio-based communication network </a:t>
            </a:r>
          </a:p>
          <a:p>
            <a:pPr lvl="2"/>
            <a:r>
              <a:rPr lang="en-US" dirty="0"/>
              <a:t>Designed for </a:t>
            </a:r>
            <a:r>
              <a:rPr lang="en-US" i="1" dirty="0"/>
              <a:t>short- or medium-range </a:t>
            </a:r>
            <a:br>
              <a:rPr lang="en-US" i="1" dirty="0"/>
            </a:br>
            <a:r>
              <a:rPr lang="en-US" dirty="0"/>
              <a:t>(1000 feet) communication between </a:t>
            </a:r>
            <a:br>
              <a:rPr lang="en-US" dirty="0"/>
            </a:br>
            <a:r>
              <a:rPr lang="en-US" dirty="0"/>
              <a:t>vehicles and with infrastructure. </a:t>
            </a:r>
          </a:p>
          <a:p>
            <a:pPr lvl="2"/>
            <a:r>
              <a:rPr lang="en-US" dirty="0"/>
              <a:t>Radio signals transmitted through on-</a:t>
            </a:r>
            <a:br>
              <a:rPr lang="en-US" dirty="0"/>
            </a:br>
            <a:r>
              <a:rPr lang="en-US" dirty="0"/>
              <a:t>board units (OBUs) on vehicles or </a:t>
            </a:r>
            <a:br>
              <a:rPr lang="en-US" dirty="0"/>
            </a:br>
            <a:r>
              <a:rPr lang="en-US" dirty="0"/>
              <a:t>roadside units (RSUs) </a:t>
            </a:r>
          </a:p>
          <a:p>
            <a:endParaRPr lang="en-US" dirty="0">
              <a:solidFill>
                <a:schemeClr val="tx1"/>
              </a:solidFill>
            </a:endParaRPr>
          </a:p>
        </p:txBody>
      </p:sp>
      <p:pic>
        <p:nvPicPr>
          <p:cNvPr id="4" name="Picture 3">
            <a:extLst>
              <a:ext uri="{FF2B5EF4-FFF2-40B4-BE49-F238E27FC236}">
                <a16:creationId xmlns:a16="http://schemas.microsoft.com/office/drawing/2014/main" id="{35BC85ED-BD23-4AB3-9F5F-B3396A34D5E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384800" y="3630735"/>
            <a:ext cx="3616854" cy="2200570"/>
          </a:xfrm>
          <a:prstGeom prst="rect">
            <a:avLst/>
          </a:prstGeom>
        </p:spPr>
      </p:pic>
    </p:spTree>
    <p:extLst>
      <p:ext uri="{BB962C8B-B14F-4D97-AF65-F5344CB8AC3E}">
        <p14:creationId xmlns:p14="http://schemas.microsoft.com/office/powerpoint/2010/main" val="894048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28CA8-9976-4D9C-999E-408255060714}"/>
              </a:ext>
            </a:extLst>
          </p:cNvPr>
          <p:cNvSpPr>
            <a:spLocks noGrp="1"/>
          </p:cNvSpPr>
          <p:nvPr>
            <p:ph type="title"/>
          </p:nvPr>
        </p:nvSpPr>
        <p:spPr/>
        <p:txBody>
          <a:bodyPr/>
          <a:lstStyle/>
          <a:p>
            <a:r>
              <a:rPr lang="en-US" dirty="0"/>
              <a:t>Levels of Automation</a:t>
            </a:r>
          </a:p>
        </p:txBody>
      </p:sp>
      <p:sp>
        <p:nvSpPr>
          <p:cNvPr id="3" name="Content Placeholder 2">
            <a:extLst>
              <a:ext uri="{FF2B5EF4-FFF2-40B4-BE49-F238E27FC236}">
                <a16:creationId xmlns:a16="http://schemas.microsoft.com/office/drawing/2014/main" id="{0A59AADB-AAF2-443E-A71D-A27DD3DB60BC}"/>
              </a:ext>
            </a:extLst>
          </p:cNvPr>
          <p:cNvSpPr>
            <a:spLocks noGrp="1"/>
          </p:cNvSpPr>
          <p:nvPr>
            <p:ph idx="1"/>
          </p:nvPr>
        </p:nvSpPr>
        <p:spPr/>
        <p:txBody>
          <a:bodyPr/>
          <a:lstStyle/>
          <a:p>
            <a:r>
              <a:rPr lang="en-US" dirty="0"/>
              <a:t>Automated vehicles are generally described using six SAE </a:t>
            </a:r>
            <a:r>
              <a:rPr lang="en-US" i="1" dirty="0"/>
              <a:t>Levels of Automation</a:t>
            </a:r>
            <a:r>
              <a:rPr lang="en-US" dirty="0"/>
              <a:t>. </a:t>
            </a:r>
          </a:p>
          <a:p>
            <a:r>
              <a:rPr lang="en-US" dirty="0"/>
              <a:t>An </a:t>
            </a:r>
            <a:r>
              <a:rPr lang="en-US" i="1" dirty="0"/>
              <a:t>automated vehicle </a:t>
            </a:r>
            <a:r>
              <a:rPr lang="en-US" dirty="0"/>
              <a:t>refers to vehicles capable of SAE Levels 1-5.</a:t>
            </a:r>
          </a:p>
          <a:p>
            <a:r>
              <a:rPr lang="en-US" dirty="0"/>
              <a:t>An automated driving system (ADS) refers to SAE Levels 3-5.</a:t>
            </a:r>
          </a:p>
          <a:p>
            <a:r>
              <a:rPr lang="en-US" dirty="0"/>
              <a:t>Full automation refers only to SAE Level 5.</a:t>
            </a:r>
          </a:p>
          <a:p>
            <a:endParaRPr lang="en-US" dirty="0"/>
          </a:p>
          <a:p>
            <a:endParaRPr lang="en-US" dirty="0"/>
          </a:p>
        </p:txBody>
      </p:sp>
    </p:spTree>
    <p:extLst>
      <p:ext uri="{BB962C8B-B14F-4D97-AF65-F5344CB8AC3E}">
        <p14:creationId xmlns:p14="http://schemas.microsoft.com/office/powerpoint/2010/main" val="39747700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D0FE3-AF78-420D-B984-4EDF240DB39F}"/>
              </a:ext>
            </a:extLst>
          </p:cNvPr>
          <p:cNvSpPr>
            <a:spLocks noGrp="1"/>
          </p:cNvSpPr>
          <p:nvPr>
            <p:ph type="title"/>
          </p:nvPr>
        </p:nvSpPr>
        <p:spPr>
          <a:xfrm>
            <a:off x="628650" y="365127"/>
            <a:ext cx="7886700" cy="606424"/>
          </a:xfrm>
        </p:spPr>
        <p:txBody>
          <a:bodyPr>
            <a:normAutofit fontScale="90000"/>
          </a:bodyPr>
          <a:lstStyle/>
          <a:p>
            <a:r>
              <a:rPr lang="en-US" b="1" dirty="0">
                <a:solidFill>
                  <a:srgbClr val="216D3F"/>
                </a:solidFill>
              </a:rPr>
              <a:t>SAE Levels of Automation</a:t>
            </a:r>
          </a:p>
        </p:txBody>
      </p:sp>
      <p:pic>
        <p:nvPicPr>
          <p:cNvPr id="4" name="Picture 3">
            <a:extLst>
              <a:ext uri="{FF2B5EF4-FFF2-40B4-BE49-F238E27FC236}">
                <a16:creationId xmlns:a16="http://schemas.microsoft.com/office/drawing/2014/main" id="{239E7D48-FA45-46B6-85D1-219A40F6B7D9}"/>
              </a:ext>
            </a:extLst>
          </p:cNvPr>
          <p:cNvPicPr>
            <a:picLocks noChangeAspect="1"/>
          </p:cNvPicPr>
          <p:nvPr/>
        </p:nvPicPr>
        <p:blipFill>
          <a:blip r:embed="rId3"/>
          <a:stretch>
            <a:fillRect/>
          </a:stretch>
        </p:blipFill>
        <p:spPr>
          <a:xfrm>
            <a:off x="896112" y="1170845"/>
            <a:ext cx="7351776" cy="4390221"/>
          </a:xfrm>
          <a:prstGeom prst="rect">
            <a:avLst/>
          </a:prstGeom>
        </p:spPr>
      </p:pic>
    </p:spTree>
    <p:extLst>
      <p:ext uri="{BB962C8B-B14F-4D97-AF65-F5344CB8AC3E}">
        <p14:creationId xmlns:p14="http://schemas.microsoft.com/office/powerpoint/2010/main" val="1107839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93856-ADD9-429B-9FD8-C0BE78CF6F84}"/>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4B845707-6475-4835-8ED9-8F81E75C87DC}"/>
              </a:ext>
            </a:extLst>
          </p:cNvPr>
          <p:cNvSpPr>
            <a:spLocks noGrp="1"/>
          </p:cNvSpPr>
          <p:nvPr>
            <p:ph idx="1"/>
          </p:nvPr>
        </p:nvSpPr>
        <p:spPr/>
        <p:txBody>
          <a:bodyPr/>
          <a:lstStyle/>
          <a:p>
            <a:r>
              <a:rPr lang="en-US" dirty="0"/>
              <a:t>What is the difference between self-driving and driverless? </a:t>
            </a:r>
          </a:p>
          <a:p>
            <a:endParaRPr lang="en-US" dirty="0"/>
          </a:p>
        </p:txBody>
      </p:sp>
    </p:spTree>
    <p:extLst>
      <p:ext uri="{BB962C8B-B14F-4D97-AF65-F5344CB8AC3E}">
        <p14:creationId xmlns:p14="http://schemas.microsoft.com/office/powerpoint/2010/main" val="34235456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AV Development: Past, Present, and Future</a:t>
            </a:r>
          </a:p>
        </p:txBody>
      </p:sp>
    </p:spTree>
    <p:extLst>
      <p:ext uri="{BB962C8B-B14F-4D97-AF65-F5344CB8AC3E}">
        <p14:creationId xmlns:p14="http://schemas.microsoft.com/office/powerpoint/2010/main" val="30506186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The Past </a:t>
            </a:r>
            <a:br>
              <a:rPr lang="en-US" sz="4000" dirty="0"/>
            </a:br>
            <a:r>
              <a:rPr lang="en-US" sz="4000" dirty="0"/>
              <a:t>(Early History of Automated Vehicles)</a:t>
            </a:r>
          </a:p>
        </p:txBody>
      </p:sp>
      <p:sp>
        <p:nvSpPr>
          <p:cNvPr id="3" name="Content Placeholder 2"/>
          <p:cNvSpPr>
            <a:spLocks noGrp="1"/>
          </p:cNvSpPr>
          <p:nvPr>
            <p:ph idx="1"/>
          </p:nvPr>
        </p:nvSpPr>
        <p:spPr>
          <a:xfrm>
            <a:off x="628650" y="1825625"/>
            <a:ext cx="4208044" cy="4351338"/>
          </a:xfrm>
        </p:spPr>
        <p:txBody>
          <a:bodyPr>
            <a:normAutofit fontScale="92500"/>
          </a:bodyPr>
          <a:lstStyle/>
          <a:p>
            <a:r>
              <a:rPr lang="en-US" dirty="0"/>
              <a:t>CMU </a:t>
            </a:r>
            <a:r>
              <a:rPr lang="en-US" dirty="0" err="1"/>
              <a:t>Navlab</a:t>
            </a:r>
            <a:endParaRPr lang="en-US" dirty="0"/>
          </a:p>
          <a:p>
            <a:r>
              <a:rPr lang="en-US" dirty="0"/>
              <a:t>Mercedes </a:t>
            </a:r>
            <a:r>
              <a:rPr lang="en-US" dirty="0" err="1"/>
              <a:t>VaMoRs</a:t>
            </a:r>
            <a:endParaRPr lang="en-US" dirty="0"/>
          </a:p>
          <a:p>
            <a:r>
              <a:rPr lang="en-US" dirty="0"/>
              <a:t>Modern improvements in AV technology due to:</a:t>
            </a:r>
          </a:p>
          <a:p>
            <a:pPr lvl="1"/>
            <a:r>
              <a:rPr lang="en-US" dirty="0"/>
              <a:t>Exponential advances in computer processing power to run AI</a:t>
            </a:r>
          </a:p>
          <a:p>
            <a:pPr lvl="1"/>
            <a:r>
              <a:rPr lang="en-US" dirty="0"/>
              <a:t>Availability of big data for training and testing AI algorithms </a:t>
            </a:r>
          </a:p>
        </p:txBody>
      </p:sp>
      <p:pic>
        <p:nvPicPr>
          <p:cNvPr id="5" name="Picture 4">
            <a:extLst>
              <a:ext uri="{FF2B5EF4-FFF2-40B4-BE49-F238E27FC236}">
                <a16:creationId xmlns:a16="http://schemas.microsoft.com/office/drawing/2014/main" id="{B231E5AF-4F41-472C-87F3-96272D65B5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694" y="1846580"/>
            <a:ext cx="4126965" cy="2751310"/>
          </a:xfrm>
          <a:prstGeom prst="rect">
            <a:avLst/>
          </a:prstGeom>
        </p:spPr>
      </p:pic>
      <p:sp>
        <p:nvSpPr>
          <p:cNvPr id="6" name="Rectangle 5">
            <a:extLst>
              <a:ext uri="{FF2B5EF4-FFF2-40B4-BE49-F238E27FC236}">
                <a16:creationId xmlns:a16="http://schemas.microsoft.com/office/drawing/2014/main" id="{C3F6F3F8-9E50-48BD-B9E9-C730345E560D}"/>
              </a:ext>
            </a:extLst>
          </p:cNvPr>
          <p:cNvSpPr/>
          <p:nvPr/>
        </p:nvSpPr>
        <p:spPr>
          <a:xfrm>
            <a:off x="4836694" y="4705646"/>
            <a:ext cx="4226026" cy="523220"/>
          </a:xfrm>
          <a:prstGeom prst="rect">
            <a:avLst/>
          </a:prstGeom>
        </p:spPr>
        <p:txBody>
          <a:bodyPr wrap="square">
            <a:spAutoFit/>
          </a:bodyPr>
          <a:lstStyle/>
          <a:p>
            <a:r>
              <a:rPr lang="en-US" sz="1400" dirty="0" err="1"/>
              <a:t>Navlab</a:t>
            </a:r>
            <a:r>
              <a:rPr lang="en-US" sz="1400" dirty="0"/>
              <a:t> vehicles from 1986-1996. </a:t>
            </a:r>
            <a:r>
              <a:rPr lang="en-US" sz="1400" i="1" dirty="0"/>
              <a:t>Photo by Mary Jo Dowling of Carnegie Mellon University.</a:t>
            </a:r>
            <a:endParaRPr lang="en-US" sz="1400" dirty="0"/>
          </a:p>
        </p:txBody>
      </p:sp>
    </p:spTree>
    <p:extLst>
      <p:ext uri="{BB962C8B-B14F-4D97-AF65-F5344CB8AC3E}">
        <p14:creationId xmlns:p14="http://schemas.microsoft.com/office/powerpoint/2010/main" val="19171454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DARPA Grand Challenges</a:t>
            </a:r>
          </a:p>
        </p:txBody>
      </p:sp>
      <p:sp>
        <p:nvSpPr>
          <p:cNvPr id="3" name="Content Placeholder 2"/>
          <p:cNvSpPr>
            <a:spLocks noGrp="1"/>
          </p:cNvSpPr>
          <p:nvPr>
            <p:ph idx="1"/>
          </p:nvPr>
        </p:nvSpPr>
        <p:spPr>
          <a:xfrm>
            <a:off x="628649" y="1595121"/>
            <a:ext cx="4181577" cy="4180038"/>
          </a:xfrm>
        </p:spPr>
        <p:txBody>
          <a:bodyPr>
            <a:normAutofit fontScale="92500" lnSpcReduction="10000"/>
          </a:bodyPr>
          <a:lstStyle/>
          <a:p>
            <a:r>
              <a:rPr lang="en-US" dirty="0">
                <a:solidFill>
                  <a:schemeClr val="tx1"/>
                </a:solidFill>
              </a:rPr>
              <a:t>In 2001 Congress demands 1/3 of military ground combat vehicles </a:t>
            </a:r>
            <a:r>
              <a:rPr lang="en-US" dirty="0" err="1">
                <a:solidFill>
                  <a:schemeClr val="tx1"/>
                </a:solidFill>
              </a:rPr>
              <a:t>uncrewed</a:t>
            </a:r>
            <a:r>
              <a:rPr lang="en-US" dirty="0">
                <a:solidFill>
                  <a:schemeClr val="tx1"/>
                </a:solidFill>
              </a:rPr>
              <a:t> by 2015</a:t>
            </a:r>
          </a:p>
          <a:p>
            <a:r>
              <a:rPr lang="en-US" dirty="0">
                <a:solidFill>
                  <a:schemeClr val="tx1"/>
                </a:solidFill>
              </a:rPr>
              <a:t>DARPA announces the first race for self-driving cars in 2003 to motivate innovation</a:t>
            </a:r>
          </a:p>
          <a:p>
            <a:r>
              <a:rPr lang="en-US" dirty="0"/>
              <a:t>Three DARPA challenges between 2004 and 2007</a:t>
            </a:r>
            <a:endParaRPr lang="en-US" dirty="0">
              <a:solidFill>
                <a:schemeClr val="tx1"/>
              </a:solidFill>
            </a:endParaRPr>
          </a:p>
        </p:txBody>
      </p:sp>
      <p:pic>
        <p:nvPicPr>
          <p:cNvPr id="1026" name="Picture 2" descr="https://archive.darpa.mil/grandchallenge04/Web_Photos/sat/Full/DARPAGCSa_30.jpg">
            <a:extLst>
              <a:ext uri="{FF2B5EF4-FFF2-40B4-BE49-F238E27FC236}">
                <a16:creationId xmlns:a16="http://schemas.microsoft.com/office/drawing/2014/main" id="{8FE0CA15-05BC-4754-B165-7FD7D68718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227" y="1384133"/>
            <a:ext cx="4072689" cy="2674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8781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BAEFD-56A8-40D4-8145-B5C97883405A}"/>
              </a:ext>
            </a:extLst>
          </p:cNvPr>
          <p:cNvSpPr>
            <a:spLocks noGrp="1"/>
          </p:cNvSpPr>
          <p:nvPr>
            <p:ph type="title"/>
          </p:nvPr>
        </p:nvSpPr>
        <p:spPr/>
        <p:txBody>
          <a:bodyPr>
            <a:normAutofit fontScale="90000"/>
          </a:bodyPr>
          <a:lstStyle/>
          <a:p>
            <a:r>
              <a:rPr lang="en-US" dirty="0"/>
              <a:t>The Present:</a:t>
            </a:r>
            <a:br>
              <a:rPr lang="en-US" dirty="0"/>
            </a:br>
            <a:r>
              <a:rPr lang="en-US" dirty="0"/>
              <a:t>(Current applications: Ridesharing)</a:t>
            </a:r>
          </a:p>
        </p:txBody>
      </p:sp>
      <p:sp>
        <p:nvSpPr>
          <p:cNvPr id="3" name="Content Placeholder 2">
            <a:extLst>
              <a:ext uri="{FF2B5EF4-FFF2-40B4-BE49-F238E27FC236}">
                <a16:creationId xmlns:a16="http://schemas.microsoft.com/office/drawing/2014/main" id="{2F02D8EA-3A35-4A11-A40E-570BA4032060}"/>
              </a:ext>
            </a:extLst>
          </p:cNvPr>
          <p:cNvSpPr>
            <a:spLocks noGrp="1"/>
          </p:cNvSpPr>
          <p:nvPr>
            <p:ph idx="1"/>
          </p:nvPr>
        </p:nvSpPr>
        <p:spPr/>
        <p:txBody>
          <a:bodyPr>
            <a:normAutofit/>
          </a:bodyPr>
          <a:lstStyle/>
          <a:p>
            <a:endParaRPr lang="en-US" dirty="0">
              <a:highlight>
                <a:srgbClr val="FFFF00"/>
              </a:highlight>
            </a:endParaRPr>
          </a:p>
        </p:txBody>
      </p:sp>
      <p:pic>
        <p:nvPicPr>
          <p:cNvPr id="4098" name="Picture 2" descr="https://cdn-images-1.medium.com/max/800/1*TsU0u0obHQcsJZK13Llefg.jpeg">
            <a:extLst>
              <a:ext uri="{FF2B5EF4-FFF2-40B4-BE49-F238E27FC236}">
                <a16:creationId xmlns:a16="http://schemas.microsoft.com/office/drawing/2014/main" id="{CF9E565C-0C35-4CD4-893D-151B6DB383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536" y="1660363"/>
            <a:ext cx="5686927" cy="4265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730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8E286-78FF-451C-9FE2-7E563337AF70}"/>
              </a:ext>
            </a:extLst>
          </p:cNvPr>
          <p:cNvSpPr>
            <a:spLocks noGrp="1"/>
          </p:cNvSpPr>
          <p:nvPr>
            <p:ph type="title"/>
          </p:nvPr>
        </p:nvSpPr>
        <p:spPr/>
        <p:txBody>
          <a:bodyPr/>
          <a:lstStyle/>
          <a:p>
            <a:r>
              <a:rPr lang="en-US" dirty="0"/>
              <a:t>Acknowledgement</a:t>
            </a:r>
          </a:p>
        </p:txBody>
      </p:sp>
      <p:sp>
        <p:nvSpPr>
          <p:cNvPr id="3" name="Content Placeholder 2">
            <a:extLst>
              <a:ext uri="{FF2B5EF4-FFF2-40B4-BE49-F238E27FC236}">
                <a16:creationId xmlns:a16="http://schemas.microsoft.com/office/drawing/2014/main" id="{6117C9C5-5FC3-44C7-B38B-8B220BC65B76}"/>
              </a:ext>
            </a:extLst>
          </p:cNvPr>
          <p:cNvSpPr>
            <a:spLocks noGrp="1"/>
          </p:cNvSpPr>
          <p:nvPr>
            <p:ph idx="1"/>
          </p:nvPr>
        </p:nvSpPr>
        <p:spPr>
          <a:xfrm>
            <a:off x="628650" y="1825625"/>
            <a:ext cx="7886700" cy="2411095"/>
          </a:xfrm>
        </p:spPr>
        <p:txBody>
          <a:bodyPr>
            <a:normAutofit/>
          </a:bodyPr>
          <a:lstStyle/>
          <a:p>
            <a:pPr marL="0" indent="0">
              <a:buNone/>
            </a:pPr>
            <a:r>
              <a:rPr lang="en-US" sz="2400" dirty="0"/>
              <a:t>This material is based upon work supported by the Federal Highway Administration under Cooperative Agreement No. DTFH61-16-H-00029. Any opinions, findings, and conclusions or recommendations expressed in this publication are those of the Author(s) and do not necessarily reflect the view of the Federal Highway Administration and the National Highway Traffic Safety Administration.</a:t>
            </a:r>
          </a:p>
        </p:txBody>
      </p:sp>
      <p:pic>
        <p:nvPicPr>
          <p:cNvPr id="5" name="Picture 4">
            <a:extLst>
              <a:ext uri="{FF2B5EF4-FFF2-40B4-BE49-F238E27FC236}">
                <a16:creationId xmlns:a16="http://schemas.microsoft.com/office/drawing/2014/main" id="{ABC61F34-D5D9-2041-A6A2-8C9BD5E40F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2210" y="4371656"/>
            <a:ext cx="2000250" cy="960120"/>
          </a:xfrm>
          <a:prstGeom prst="rect">
            <a:avLst/>
          </a:prstGeom>
        </p:spPr>
      </p:pic>
      <p:pic>
        <p:nvPicPr>
          <p:cNvPr id="7" name="Picture 6">
            <a:extLst>
              <a:ext uri="{FF2B5EF4-FFF2-40B4-BE49-F238E27FC236}">
                <a16:creationId xmlns:a16="http://schemas.microsoft.com/office/drawing/2014/main" id="{E41919F4-E662-DA48-94B3-CB08EFC321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9650" y="4500265"/>
            <a:ext cx="1288092" cy="727056"/>
          </a:xfrm>
          <a:prstGeom prst="rect">
            <a:avLst/>
          </a:prstGeom>
        </p:spPr>
      </p:pic>
    </p:spTree>
    <p:extLst>
      <p:ext uri="{BB962C8B-B14F-4D97-AF65-F5344CB8AC3E}">
        <p14:creationId xmlns:p14="http://schemas.microsoft.com/office/powerpoint/2010/main" val="14108254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D5A7-FAE8-47DB-B518-61EF097DB8A2}"/>
              </a:ext>
            </a:extLst>
          </p:cNvPr>
          <p:cNvSpPr>
            <a:spLocks noGrp="1"/>
          </p:cNvSpPr>
          <p:nvPr>
            <p:ph type="title"/>
          </p:nvPr>
        </p:nvSpPr>
        <p:spPr/>
        <p:txBody>
          <a:bodyPr/>
          <a:lstStyle/>
          <a:p>
            <a:r>
              <a:rPr lang="en-US" dirty="0"/>
              <a:t>Current applications: Trucking</a:t>
            </a:r>
          </a:p>
        </p:txBody>
      </p:sp>
      <p:pic>
        <p:nvPicPr>
          <p:cNvPr id="3074" name="Picture 2" descr="Image of three trucks, one after the other">
            <a:extLst>
              <a:ext uri="{FF2B5EF4-FFF2-40B4-BE49-F238E27FC236}">
                <a16:creationId xmlns:a16="http://schemas.microsoft.com/office/drawing/2014/main" id="{73B37EB5-0620-4889-9A54-923BEB4ED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750" y="1819275"/>
            <a:ext cx="4762500" cy="3219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5837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8C082-7513-4FE1-A6DC-E2AF8B1F2914}"/>
              </a:ext>
            </a:extLst>
          </p:cNvPr>
          <p:cNvSpPr>
            <a:spLocks noGrp="1"/>
          </p:cNvSpPr>
          <p:nvPr>
            <p:ph type="title"/>
          </p:nvPr>
        </p:nvSpPr>
        <p:spPr>
          <a:xfrm>
            <a:off x="365761" y="365126"/>
            <a:ext cx="8621830" cy="1325563"/>
          </a:xfrm>
        </p:spPr>
        <p:txBody>
          <a:bodyPr/>
          <a:lstStyle/>
          <a:p>
            <a:r>
              <a:rPr lang="en-US" dirty="0"/>
              <a:t>Current applications: Urban Shuttles</a:t>
            </a:r>
          </a:p>
        </p:txBody>
      </p:sp>
      <p:sp>
        <p:nvSpPr>
          <p:cNvPr id="3" name="Content Placeholder 2">
            <a:extLst>
              <a:ext uri="{FF2B5EF4-FFF2-40B4-BE49-F238E27FC236}">
                <a16:creationId xmlns:a16="http://schemas.microsoft.com/office/drawing/2014/main" id="{6EB9298E-E8B9-42F3-827E-21772A42AFA2}"/>
              </a:ext>
            </a:extLst>
          </p:cNvPr>
          <p:cNvSpPr>
            <a:spLocks noGrp="1"/>
          </p:cNvSpPr>
          <p:nvPr>
            <p:ph idx="1"/>
          </p:nvPr>
        </p:nvSpPr>
        <p:spPr>
          <a:xfrm>
            <a:off x="628650" y="1825625"/>
            <a:ext cx="2571750" cy="4053932"/>
          </a:xfrm>
        </p:spPr>
        <p:txBody>
          <a:bodyPr>
            <a:normAutofit/>
          </a:bodyPr>
          <a:lstStyle/>
          <a:p>
            <a:endParaRPr lang="en-US" dirty="0"/>
          </a:p>
        </p:txBody>
      </p:sp>
      <p:pic>
        <p:nvPicPr>
          <p:cNvPr id="6" name="Picture 5">
            <a:extLst>
              <a:ext uri="{FF2B5EF4-FFF2-40B4-BE49-F238E27FC236}">
                <a16:creationId xmlns:a16="http://schemas.microsoft.com/office/drawing/2014/main" id="{2D90E027-6DB3-43A1-9E5A-4A25FB92B9D6}"/>
              </a:ext>
            </a:extLst>
          </p:cNvPr>
          <p:cNvPicPr>
            <a:picLocks noChangeAspect="1"/>
          </p:cNvPicPr>
          <p:nvPr/>
        </p:nvPicPr>
        <p:blipFill>
          <a:blip r:embed="rId3"/>
          <a:stretch>
            <a:fillRect/>
          </a:stretch>
        </p:blipFill>
        <p:spPr>
          <a:xfrm>
            <a:off x="5819399" y="4060027"/>
            <a:ext cx="2695951" cy="1819529"/>
          </a:xfrm>
          <a:prstGeom prst="rect">
            <a:avLst/>
          </a:prstGeom>
        </p:spPr>
      </p:pic>
      <p:pic>
        <p:nvPicPr>
          <p:cNvPr id="2050" name="Picture 2" descr="Image result for las vegas driverless shuttle">
            <a:extLst>
              <a:ext uri="{FF2B5EF4-FFF2-40B4-BE49-F238E27FC236}">
                <a16:creationId xmlns:a16="http://schemas.microsoft.com/office/drawing/2014/main" id="{6818E138-3732-4D2E-B52F-0E9F06D7DD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1" y="3428999"/>
            <a:ext cx="3678134" cy="24505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D5D156A-0455-42A5-BC19-0E9C825CFB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60510" y="1371625"/>
            <a:ext cx="3765886" cy="2511375"/>
          </a:xfrm>
          <a:prstGeom prst="rect">
            <a:avLst/>
          </a:prstGeom>
        </p:spPr>
      </p:pic>
    </p:spTree>
    <p:extLst>
      <p:ext uri="{BB962C8B-B14F-4D97-AF65-F5344CB8AC3E}">
        <p14:creationId xmlns:p14="http://schemas.microsoft.com/office/powerpoint/2010/main" val="4397827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5E676-C714-4926-8131-9BE6AA73985A}"/>
              </a:ext>
            </a:extLst>
          </p:cNvPr>
          <p:cNvSpPr>
            <a:spLocks noGrp="1"/>
          </p:cNvSpPr>
          <p:nvPr>
            <p:ph type="title"/>
          </p:nvPr>
        </p:nvSpPr>
        <p:spPr/>
        <p:txBody>
          <a:bodyPr>
            <a:normAutofit/>
          </a:bodyPr>
          <a:lstStyle/>
          <a:p>
            <a:r>
              <a:rPr lang="en-US" dirty="0"/>
              <a:t>The Future:</a:t>
            </a:r>
            <a:br>
              <a:rPr lang="en-US" dirty="0"/>
            </a:br>
            <a:r>
              <a:rPr lang="en-US" dirty="0"/>
              <a:t>(The billion dollar questions)</a:t>
            </a:r>
          </a:p>
        </p:txBody>
      </p:sp>
      <p:sp>
        <p:nvSpPr>
          <p:cNvPr id="3" name="Content Placeholder 2">
            <a:extLst>
              <a:ext uri="{FF2B5EF4-FFF2-40B4-BE49-F238E27FC236}">
                <a16:creationId xmlns:a16="http://schemas.microsoft.com/office/drawing/2014/main" id="{14AD0D50-B2F1-4E36-AFF3-33C4751FE5A6}"/>
              </a:ext>
            </a:extLst>
          </p:cNvPr>
          <p:cNvSpPr>
            <a:spLocks noGrp="1"/>
          </p:cNvSpPr>
          <p:nvPr>
            <p:ph idx="1"/>
          </p:nvPr>
        </p:nvSpPr>
        <p:spPr/>
        <p:txBody>
          <a:bodyPr>
            <a:normAutofit/>
          </a:bodyPr>
          <a:lstStyle/>
          <a:p>
            <a:r>
              <a:rPr lang="en-US" sz="2400" dirty="0"/>
              <a:t>When will “fully autonomous” vehicles become available to the general public?</a:t>
            </a:r>
          </a:p>
          <a:p>
            <a:r>
              <a:rPr lang="en-US" sz="2400" dirty="0"/>
              <a:t>How long will we have a mixed fleet where AVs and human-driven vehicles coexist?</a:t>
            </a:r>
          </a:p>
        </p:txBody>
      </p:sp>
      <p:pic>
        <p:nvPicPr>
          <p:cNvPr id="4" name="Picture 3">
            <a:extLst>
              <a:ext uri="{FF2B5EF4-FFF2-40B4-BE49-F238E27FC236}">
                <a16:creationId xmlns:a16="http://schemas.microsoft.com/office/drawing/2014/main" id="{451E715E-2A0E-4607-8988-6AC9E56E94F4}"/>
              </a:ext>
            </a:extLst>
          </p:cNvPr>
          <p:cNvPicPr>
            <a:picLocks noChangeAspect="1"/>
          </p:cNvPicPr>
          <p:nvPr/>
        </p:nvPicPr>
        <p:blipFill>
          <a:blip r:embed="rId3"/>
          <a:stretch>
            <a:fillRect/>
          </a:stretch>
        </p:blipFill>
        <p:spPr>
          <a:xfrm>
            <a:off x="2331118" y="3287990"/>
            <a:ext cx="4481763" cy="2686275"/>
          </a:xfrm>
          <a:prstGeom prst="rect">
            <a:avLst/>
          </a:prstGeom>
        </p:spPr>
      </p:pic>
    </p:spTree>
    <p:extLst>
      <p:ext uri="{BB962C8B-B14F-4D97-AF65-F5344CB8AC3E}">
        <p14:creationId xmlns:p14="http://schemas.microsoft.com/office/powerpoint/2010/main" val="16997480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37967-D599-49FB-B155-33D2FE5EB9DA}"/>
              </a:ext>
            </a:extLst>
          </p:cNvPr>
          <p:cNvSpPr>
            <a:spLocks noGrp="1"/>
          </p:cNvSpPr>
          <p:nvPr>
            <p:ph type="title"/>
          </p:nvPr>
        </p:nvSpPr>
        <p:spPr>
          <a:xfrm>
            <a:off x="436880" y="365126"/>
            <a:ext cx="8544560" cy="1325563"/>
          </a:xfrm>
        </p:spPr>
        <p:txBody>
          <a:bodyPr/>
          <a:lstStyle/>
          <a:p>
            <a:r>
              <a:rPr lang="en-US" dirty="0"/>
              <a:t>Pace of tech development: </a:t>
            </a:r>
            <a:br>
              <a:rPr lang="en-US" dirty="0"/>
            </a:br>
            <a:r>
              <a:rPr lang="en-US" dirty="0"/>
              <a:t>Moore’s Law example</a:t>
            </a:r>
          </a:p>
        </p:txBody>
      </p:sp>
      <p:sp>
        <p:nvSpPr>
          <p:cNvPr id="4" name="Content Placeholder 3">
            <a:extLst>
              <a:ext uri="{FF2B5EF4-FFF2-40B4-BE49-F238E27FC236}">
                <a16:creationId xmlns:a16="http://schemas.microsoft.com/office/drawing/2014/main" id="{21A2C391-AF8F-4653-8A2C-60CA16C2CE91}"/>
              </a:ext>
            </a:extLst>
          </p:cNvPr>
          <p:cNvSpPr>
            <a:spLocks noGrp="1"/>
          </p:cNvSpPr>
          <p:nvPr>
            <p:ph idx="1"/>
          </p:nvPr>
        </p:nvSpPr>
        <p:spPr/>
        <p:txBody>
          <a:bodyPr/>
          <a:lstStyle/>
          <a:p>
            <a:endParaRPr lang="en-US" dirty="0"/>
          </a:p>
        </p:txBody>
      </p:sp>
      <p:pic>
        <p:nvPicPr>
          <p:cNvPr id="5122" name="Picture 2" descr="http://www.singularity.com/images/charts/MooresLaw.jpg">
            <a:extLst>
              <a:ext uri="{FF2B5EF4-FFF2-40B4-BE49-F238E27FC236}">
                <a16:creationId xmlns:a16="http://schemas.microsoft.com/office/drawing/2014/main" id="{CF83D53C-5E91-4004-A86D-5DF9615E3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4823" y="1690689"/>
            <a:ext cx="4274354" cy="4248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68841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EC785-31DC-4AA1-9F10-FF8674D5DDB1}"/>
              </a:ext>
            </a:extLst>
          </p:cNvPr>
          <p:cNvSpPr>
            <a:spLocks noGrp="1"/>
          </p:cNvSpPr>
          <p:nvPr>
            <p:ph type="title"/>
          </p:nvPr>
        </p:nvSpPr>
        <p:spPr>
          <a:xfrm>
            <a:off x="628650" y="365127"/>
            <a:ext cx="7886700" cy="691514"/>
          </a:xfrm>
        </p:spPr>
        <p:txBody>
          <a:bodyPr>
            <a:normAutofit fontScale="90000"/>
          </a:bodyPr>
          <a:lstStyle/>
          <a:p>
            <a:r>
              <a:rPr lang="en-US" dirty="0"/>
              <a:t>Context within other innovations</a:t>
            </a:r>
          </a:p>
        </p:txBody>
      </p:sp>
      <p:pic>
        <p:nvPicPr>
          <p:cNvPr id="5" name="Picture 4">
            <a:extLst>
              <a:ext uri="{FF2B5EF4-FFF2-40B4-BE49-F238E27FC236}">
                <a16:creationId xmlns:a16="http://schemas.microsoft.com/office/drawing/2014/main" id="{CF8B7967-E660-41B2-B30B-5715142769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240" y="1056641"/>
            <a:ext cx="6065520" cy="4816910"/>
          </a:xfrm>
          <a:prstGeom prst="rect">
            <a:avLst/>
          </a:prstGeom>
        </p:spPr>
      </p:pic>
    </p:spTree>
    <p:extLst>
      <p:ext uri="{BB962C8B-B14F-4D97-AF65-F5344CB8AC3E}">
        <p14:creationId xmlns:p14="http://schemas.microsoft.com/office/powerpoint/2010/main" val="11118947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5BEBF-0B8A-4DBA-9693-FC53C0683E02}"/>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45C570C9-3E37-43EC-873A-AD0ACBF65AB1}"/>
              </a:ext>
            </a:extLst>
          </p:cNvPr>
          <p:cNvSpPr>
            <a:spLocks noGrp="1"/>
          </p:cNvSpPr>
          <p:nvPr>
            <p:ph idx="1"/>
          </p:nvPr>
        </p:nvSpPr>
        <p:spPr/>
        <p:txBody>
          <a:bodyPr/>
          <a:lstStyle/>
          <a:p>
            <a:r>
              <a:rPr lang="en-US" sz="2800" u="sng" dirty="0"/>
              <a:t>What</a:t>
            </a:r>
            <a:r>
              <a:rPr lang="en-US" sz="2800" dirty="0"/>
              <a:t> is “driving” the pace of AV development?</a:t>
            </a:r>
          </a:p>
          <a:p>
            <a:pPr lvl="1"/>
            <a:r>
              <a:rPr lang="en-US" sz="2400" dirty="0"/>
              <a:t>Speculation over profits?</a:t>
            </a:r>
          </a:p>
          <a:p>
            <a:pPr lvl="1"/>
            <a:r>
              <a:rPr lang="en-US" sz="2400" dirty="0"/>
              <a:t>Desire for safety or environmental reform?</a:t>
            </a:r>
          </a:p>
          <a:p>
            <a:pPr lvl="1"/>
            <a:r>
              <a:rPr lang="en-US" sz="2400" dirty="0"/>
              <a:t>Elon Musk?</a:t>
            </a:r>
          </a:p>
          <a:p>
            <a:pPr lvl="1"/>
            <a:r>
              <a:rPr lang="en-US" sz="2400" dirty="0"/>
              <a:t>Advancements in data storage and computing?</a:t>
            </a:r>
          </a:p>
          <a:p>
            <a:pPr lvl="1"/>
            <a:r>
              <a:rPr lang="en-US" sz="2400" dirty="0"/>
              <a:t>Other?</a:t>
            </a:r>
          </a:p>
          <a:p>
            <a:r>
              <a:rPr lang="en-US" sz="2800" u="sng" dirty="0"/>
              <a:t>Who</a:t>
            </a:r>
            <a:r>
              <a:rPr lang="en-US" sz="2800" dirty="0"/>
              <a:t> is “driving” the change? Who has a seat at the table? Who doesn’t?</a:t>
            </a:r>
          </a:p>
        </p:txBody>
      </p:sp>
    </p:spTree>
    <p:extLst>
      <p:ext uri="{BB962C8B-B14F-4D97-AF65-F5344CB8AC3E}">
        <p14:creationId xmlns:p14="http://schemas.microsoft.com/office/powerpoint/2010/main" val="11163265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AV Technology: </a:t>
            </a:r>
            <a:br>
              <a:rPr lang="en-US" dirty="0"/>
            </a:br>
            <a:r>
              <a:rPr lang="en-US" dirty="0"/>
              <a:t>How it Works (or Doesn’t)</a:t>
            </a:r>
          </a:p>
        </p:txBody>
      </p:sp>
    </p:spTree>
    <p:extLst>
      <p:ext uri="{BB962C8B-B14F-4D97-AF65-F5344CB8AC3E}">
        <p14:creationId xmlns:p14="http://schemas.microsoft.com/office/powerpoint/2010/main" val="11786595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D50FE-A6CF-4665-A822-9E374F0789FC}"/>
              </a:ext>
            </a:extLst>
          </p:cNvPr>
          <p:cNvSpPr>
            <a:spLocks noGrp="1"/>
          </p:cNvSpPr>
          <p:nvPr>
            <p:ph type="title"/>
          </p:nvPr>
        </p:nvSpPr>
        <p:spPr/>
        <p:txBody>
          <a:bodyPr/>
          <a:lstStyle/>
          <a:p>
            <a:r>
              <a:rPr lang="en-US" dirty="0"/>
              <a:t>AV Technology Building Blocks</a:t>
            </a:r>
          </a:p>
        </p:txBody>
      </p:sp>
      <p:sp>
        <p:nvSpPr>
          <p:cNvPr id="3" name="Content Placeholder 2">
            <a:extLst>
              <a:ext uri="{FF2B5EF4-FFF2-40B4-BE49-F238E27FC236}">
                <a16:creationId xmlns:a16="http://schemas.microsoft.com/office/drawing/2014/main" id="{1FBA7D0F-7DEA-4CB2-B3EC-491F5ABFD5D6}"/>
              </a:ext>
            </a:extLst>
          </p:cNvPr>
          <p:cNvSpPr>
            <a:spLocks noGrp="1"/>
          </p:cNvSpPr>
          <p:nvPr>
            <p:ph idx="1"/>
          </p:nvPr>
        </p:nvSpPr>
        <p:spPr/>
        <p:txBody>
          <a:bodyPr>
            <a:normAutofit/>
          </a:bodyPr>
          <a:lstStyle/>
          <a:p>
            <a:pPr marL="0" indent="0">
              <a:buNone/>
            </a:pPr>
            <a:r>
              <a:rPr lang="en-US" sz="2800" dirty="0"/>
              <a:t>The collection of hardware and software required to </a:t>
            </a:r>
            <a:r>
              <a:rPr lang="en-US" sz="2800" i="1" dirty="0"/>
              <a:t>perceive, localize, decide/path plan</a:t>
            </a:r>
            <a:r>
              <a:rPr lang="en-US" sz="2800" dirty="0"/>
              <a:t> and </a:t>
            </a:r>
            <a:r>
              <a:rPr lang="en-US" sz="2800" i="1" dirty="0"/>
              <a:t>control </a:t>
            </a:r>
            <a:r>
              <a:rPr lang="en-US" sz="2800" dirty="0"/>
              <a:t>the driving task.</a:t>
            </a:r>
          </a:p>
        </p:txBody>
      </p:sp>
      <p:pic>
        <p:nvPicPr>
          <p:cNvPr id="4" name="Picture 3">
            <a:extLst>
              <a:ext uri="{FF2B5EF4-FFF2-40B4-BE49-F238E27FC236}">
                <a16:creationId xmlns:a16="http://schemas.microsoft.com/office/drawing/2014/main" id="{39FF7C63-6F44-437D-86BA-C7CA5B0FCBCC}"/>
              </a:ext>
            </a:extLst>
          </p:cNvPr>
          <p:cNvPicPr>
            <a:picLocks noChangeAspect="1"/>
          </p:cNvPicPr>
          <p:nvPr/>
        </p:nvPicPr>
        <p:blipFill>
          <a:blip r:embed="rId3"/>
          <a:stretch>
            <a:fillRect/>
          </a:stretch>
        </p:blipFill>
        <p:spPr>
          <a:xfrm>
            <a:off x="1772263" y="3126658"/>
            <a:ext cx="5599474" cy="2842921"/>
          </a:xfrm>
          <a:prstGeom prst="rect">
            <a:avLst/>
          </a:prstGeom>
        </p:spPr>
      </p:pic>
      <p:sp>
        <p:nvSpPr>
          <p:cNvPr id="5" name="TextBox 4">
            <a:extLst>
              <a:ext uri="{FF2B5EF4-FFF2-40B4-BE49-F238E27FC236}">
                <a16:creationId xmlns:a16="http://schemas.microsoft.com/office/drawing/2014/main" id="{AB2E33B7-6194-4486-9C41-856E78030C03}"/>
              </a:ext>
            </a:extLst>
          </p:cNvPr>
          <p:cNvSpPr txBox="1"/>
          <p:nvPr/>
        </p:nvSpPr>
        <p:spPr>
          <a:xfrm>
            <a:off x="7428274" y="5736958"/>
            <a:ext cx="1265090" cy="307777"/>
          </a:xfrm>
          <a:prstGeom prst="rect">
            <a:avLst/>
          </a:prstGeom>
          <a:noFill/>
        </p:spPr>
        <p:txBody>
          <a:bodyPr wrap="none" rtlCol="0">
            <a:spAutoFit/>
          </a:bodyPr>
          <a:lstStyle/>
          <a:p>
            <a:r>
              <a:rPr lang="en-US" sz="1400" dirty="0"/>
              <a:t>Photo: </a:t>
            </a:r>
            <a:r>
              <a:rPr lang="en-US" sz="1400" dirty="0" err="1"/>
              <a:t>Udacity</a:t>
            </a:r>
            <a:endParaRPr lang="en-US" sz="1400" dirty="0"/>
          </a:p>
        </p:txBody>
      </p:sp>
    </p:spTree>
    <p:extLst>
      <p:ext uri="{BB962C8B-B14F-4D97-AF65-F5344CB8AC3E}">
        <p14:creationId xmlns:p14="http://schemas.microsoft.com/office/powerpoint/2010/main" val="31518592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9760" y="1331476"/>
            <a:ext cx="3444240" cy="2336303"/>
          </a:xfrm>
          <a:prstGeom prst="rect">
            <a:avLst/>
          </a:prstGeom>
        </p:spPr>
      </p:pic>
      <p:sp>
        <p:nvSpPr>
          <p:cNvPr id="2" name="Title 1"/>
          <p:cNvSpPr>
            <a:spLocks noGrp="1"/>
          </p:cNvSpPr>
          <p:nvPr>
            <p:ph type="title"/>
          </p:nvPr>
        </p:nvSpPr>
        <p:spPr>
          <a:xfrm>
            <a:off x="628650" y="365127"/>
            <a:ext cx="7886700" cy="872592"/>
          </a:xfrm>
        </p:spPr>
        <p:txBody>
          <a:bodyPr/>
          <a:lstStyle/>
          <a:p>
            <a:r>
              <a:rPr lang="en-US" dirty="0"/>
              <a:t>Current AV “Vision” Technology</a:t>
            </a:r>
          </a:p>
        </p:txBody>
      </p:sp>
      <p:sp>
        <p:nvSpPr>
          <p:cNvPr id="3" name="Content Placeholder 2"/>
          <p:cNvSpPr>
            <a:spLocks noGrp="1"/>
          </p:cNvSpPr>
          <p:nvPr>
            <p:ph idx="1"/>
          </p:nvPr>
        </p:nvSpPr>
        <p:spPr>
          <a:xfrm>
            <a:off x="457200" y="1331476"/>
            <a:ext cx="8229600" cy="4706467"/>
          </a:xfrm>
        </p:spPr>
        <p:txBody>
          <a:bodyPr>
            <a:normAutofit fontScale="70000" lnSpcReduction="20000"/>
          </a:bodyPr>
          <a:lstStyle/>
          <a:p>
            <a:r>
              <a:rPr lang="en-US" sz="3600" dirty="0">
                <a:solidFill>
                  <a:schemeClr val="tx1"/>
                </a:solidFill>
              </a:rPr>
              <a:t>Camera</a:t>
            </a:r>
          </a:p>
          <a:p>
            <a:pPr lvl="1"/>
            <a:r>
              <a:rPr lang="en-US" sz="2600" dirty="0">
                <a:solidFill>
                  <a:schemeClr val="tx1"/>
                </a:solidFill>
              </a:rPr>
              <a:t>Cost-effective detection of texture and color</a:t>
            </a:r>
          </a:p>
          <a:p>
            <a:pPr lvl="1"/>
            <a:r>
              <a:rPr lang="en-US" sz="2600" dirty="0">
                <a:solidFill>
                  <a:schemeClr val="tx1"/>
                </a:solidFill>
              </a:rPr>
              <a:t>(e.g., signs, lane markings, lights)</a:t>
            </a:r>
          </a:p>
          <a:p>
            <a:pPr lvl="1"/>
            <a:r>
              <a:rPr lang="en-US" sz="2600" dirty="0">
                <a:solidFill>
                  <a:schemeClr val="tx1"/>
                </a:solidFill>
              </a:rPr>
              <a:t>Con: very data intensive</a:t>
            </a:r>
          </a:p>
          <a:p>
            <a:r>
              <a:rPr lang="en-US" sz="3600" dirty="0">
                <a:solidFill>
                  <a:schemeClr val="tx1"/>
                </a:solidFill>
              </a:rPr>
              <a:t>Lidar</a:t>
            </a:r>
          </a:p>
          <a:p>
            <a:pPr lvl="1"/>
            <a:r>
              <a:rPr lang="en-US" sz="2600" dirty="0">
                <a:solidFill>
                  <a:schemeClr val="tx1"/>
                </a:solidFill>
              </a:rPr>
              <a:t>Detects distances and shapes in 3 dimensions</a:t>
            </a:r>
          </a:p>
          <a:p>
            <a:pPr lvl="1"/>
            <a:r>
              <a:rPr lang="en-US" sz="2600" dirty="0">
                <a:solidFill>
                  <a:schemeClr val="tx1"/>
                </a:solidFill>
              </a:rPr>
              <a:t>(e.g., cars, pedestrians, curbs, small obstacles)</a:t>
            </a:r>
          </a:p>
          <a:p>
            <a:pPr lvl="1"/>
            <a:r>
              <a:rPr lang="en-US" sz="2600" dirty="0">
                <a:solidFill>
                  <a:schemeClr val="tx1"/>
                </a:solidFill>
              </a:rPr>
              <a:t>Con: Not effective in many adverse </a:t>
            </a:r>
            <a:br>
              <a:rPr lang="en-US" sz="2600" dirty="0">
                <a:solidFill>
                  <a:schemeClr val="tx1"/>
                </a:solidFill>
              </a:rPr>
            </a:br>
            <a:r>
              <a:rPr lang="en-US" sz="2600" dirty="0">
                <a:solidFill>
                  <a:schemeClr val="tx1"/>
                </a:solidFill>
              </a:rPr>
              <a:t>weather conditions</a:t>
            </a:r>
          </a:p>
          <a:p>
            <a:r>
              <a:rPr lang="en-US" sz="3600" dirty="0">
                <a:solidFill>
                  <a:schemeClr val="tx1"/>
                </a:solidFill>
              </a:rPr>
              <a:t>Radar</a:t>
            </a:r>
          </a:p>
          <a:p>
            <a:pPr lvl="1"/>
            <a:r>
              <a:rPr lang="en-US" sz="2600" dirty="0">
                <a:solidFill>
                  <a:schemeClr val="tx1"/>
                </a:solidFill>
              </a:rPr>
              <a:t>Detects distances, position and speed</a:t>
            </a:r>
          </a:p>
          <a:p>
            <a:pPr lvl="1"/>
            <a:r>
              <a:rPr lang="en-US" sz="2600" dirty="0">
                <a:solidFill>
                  <a:schemeClr val="tx1"/>
                </a:solidFill>
              </a:rPr>
              <a:t>(e.g., cars, large obstacles)</a:t>
            </a:r>
          </a:p>
          <a:p>
            <a:pPr lvl="1"/>
            <a:r>
              <a:rPr lang="en-US" sz="2600" dirty="0">
                <a:solidFill>
                  <a:schemeClr val="tx1"/>
                </a:solidFill>
              </a:rPr>
              <a:t>Con: Low resolution</a:t>
            </a:r>
          </a:p>
          <a:p>
            <a:r>
              <a:rPr lang="en-US" sz="3600" dirty="0">
                <a:solidFill>
                  <a:schemeClr val="tx1"/>
                </a:solidFill>
              </a:rPr>
              <a:t>Ultrasound</a:t>
            </a:r>
          </a:p>
          <a:p>
            <a:pPr lvl="1"/>
            <a:r>
              <a:rPr lang="en-US" sz="2600" dirty="0">
                <a:solidFill>
                  <a:schemeClr val="tx1"/>
                </a:solidFill>
              </a:rPr>
              <a:t>High resolution, inexpensive</a:t>
            </a:r>
          </a:p>
          <a:p>
            <a:pPr lvl="1"/>
            <a:r>
              <a:rPr lang="en-US" sz="2600" dirty="0">
                <a:solidFill>
                  <a:schemeClr val="tx1"/>
                </a:solidFill>
              </a:rPr>
              <a:t>(e.g., objects at low speed)</a:t>
            </a:r>
          </a:p>
          <a:p>
            <a:pPr lvl="1"/>
            <a:r>
              <a:rPr lang="en-US" sz="2600" dirty="0">
                <a:solidFill>
                  <a:schemeClr val="tx1"/>
                </a:solidFill>
              </a:rPr>
              <a:t>Con: Very short range</a:t>
            </a:r>
          </a:p>
        </p:txBody>
      </p:sp>
      <p:pic>
        <p:nvPicPr>
          <p:cNvPr id="7" name="Picture 6">
            <a:extLst>
              <a:ext uri="{FF2B5EF4-FFF2-40B4-BE49-F238E27FC236}">
                <a16:creationId xmlns:a16="http://schemas.microsoft.com/office/drawing/2014/main" id="{7AA3CA9B-3AB8-4533-8652-982791F6FD54}"/>
              </a:ext>
            </a:extLst>
          </p:cNvPr>
          <p:cNvPicPr>
            <a:picLocks noChangeAspect="1"/>
          </p:cNvPicPr>
          <p:nvPr/>
        </p:nvPicPr>
        <p:blipFill>
          <a:blip r:embed="rId4"/>
          <a:stretch>
            <a:fillRect/>
          </a:stretch>
        </p:blipFill>
        <p:spPr>
          <a:xfrm>
            <a:off x="5500835" y="4026992"/>
            <a:ext cx="1661965" cy="1689099"/>
          </a:xfrm>
          <a:prstGeom prst="rect">
            <a:avLst/>
          </a:prstGeom>
        </p:spPr>
      </p:pic>
      <p:sp>
        <p:nvSpPr>
          <p:cNvPr id="5" name="TextBox 4">
            <a:extLst>
              <a:ext uri="{FF2B5EF4-FFF2-40B4-BE49-F238E27FC236}">
                <a16:creationId xmlns:a16="http://schemas.microsoft.com/office/drawing/2014/main" id="{11B71476-6EA2-4470-B267-264D4C61895A}"/>
              </a:ext>
            </a:extLst>
          </p:cNvPr>
          <p:cNvSpPr txBox="1"/>
          <p:nvPr/>
        </p:nvSpPr>
        <p:spPr>
          <a:xfrm>
            <a:off x="4824833" y="5644871"/>
            <a:ext cx="3094117" cy="369332"/>
          </a:xfrm>
          <a:prstGeom prst="rect">
            <a:avLst/>
          </a:prstGeom>
          <a:noFill/>
        </p:spPr>
        <p:txBody>
          <a:bodyPr wrap="none" rtlCol="0">
            <a:spAutoFit/>
          </a:bodyPr>
          <a:lstStyle/>
          <a:p>
            <a:r>
              <a:rPr lang="en-US" dirty="0"/>
              <a:t>Bosch Mobility Solutions Radar</a:t>
            </a:r>
          </a:p>
        </p:txBody>
      </p:sp>
      <p:sp>
        <p:nvSpPr>
          <p:cNvPr id="8" name="TextBox 7">
            <a:extLst>
              <a:ext uri="{FF2B5EF4-FFF2-40B4-BE49-F238E27FC236}">
                <a16:creationId xmlns:a16="http://schemas.microsoft.com/office/drawing/2014/main" id="{7C0D29B3-B556-44F2-9499-C727188FCA1E}"/>
              </a:ext>
            </a:extLst>
          </p:cNvPr>
          <p:cNvSpPr txBox="1"/>
          <p:nvPr/>
        </p:nvSpPr>
        <p:spPr>
          <a:xfrm>
            <a:off x="6375693" y="3392205"/>
            <a:ext cx="1574214" cy="369332"/>
          </a:xfrm>
          <a:prstGeom prst="rect">
            <a:avLst/>
          </a:prstGeom>
          <a:noFill/>
        </p:spPr>
        <p:txBody>
          <a:bodyPr wrap="none" rtlCol="0">
            <a:spAutoFit/>
          </a:bodyPr>
          <a:lstStyle/>
          <a:p>
            <a:r>
              <a:rPr lang="en-US" dirty="0" err="1"/>
              <a:t>Velodyne</a:t>
            </a:r>
            <a:r>
              <a:rPr lang="en-US" dirty="0"/>
              <a:t> Lidar</a:t>
            </a:r>
          </a:p>
        </p:txBody>
      </p:sp>
    </p:spTree>
    <p:extLst>
      <p:ext uri="{BB962C8B-B14F-4D97-AF65-F5344CB8AC3E}">
        <p14:creationId xmlns:p14="http://schemas.microsoft.com/office/powerpoint/2010/main" val="12522104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866174" y="2848996"/>
            <a:ext cx="2914633" cy="2191658"/>
          </a:xfrm>
          <a:prstGeom prst="rect">
            <a:avLst/>
          </a:prstGeom>
        </p:spPr>
      </p:pic>
      <p:sp>
        <p:nvSpPr>
          <p:cNvPr id="2" name="Title 1"/>
          <p:cNvSpPr>
            <a:spLocks noGrp="1"/>
          </p:cNvSpPr>
          <p:nvPr>
            <p:ph type="title"/>
          </p:nvPr>
        </p:nvSpPr>
        <p:spPr/>
        <p:txBody>
          <a:bodyPr>
            <a:normAutofit fontScale="90000"/>
          </a:bodyPr>
          <a:lstStyle/>
          <a:p>
            <a:r>
              <a:rPr lang="en-US" dirty="0"/>
              <a:t>How AV “vision” of pedestrians and bicyclists differs from humans</a:t>
            </a:r>
          </a:p>
        </p:txBody>
      </p:sp>
      <p:sp>
        <p:nvSpPr>
          <p:cNvPr id="3" name="Content Placeholder 2"/>
          <p:cNvSpPr>
            <a:spLocks noGrp="1"/>
          </p:cNvSpPr>
          <p:nvPr>
            <p:ph idx="1"/>
          </p:nvPr>
        </p:nvSpPr>
        <p:spPr/>
        <p:txBody>
          <a:bodyPr>
            <a:normAutofit/>
          </a:bodyPr>
          <a:lstStyle/>
          <a:p>
            <a:r>
              <a:rPr lang="en-US" dirty="0"/>
              <a:t>Computer processors convert vision sensor data to useful information</a:t>
            </a:r>
          </a:p>
          <a:p>
            <a:pPr lvl="1"/>
            <a:r>
              <a:rPr lang="en-US" dirty="0"/>
              <a:t>Image acquisition by sensors</a:t>
            </a:r>
          </a:p>
          <a:p>
            <a:pPr lvl="1"/>
            <a:r>
              <a:rPr lang="en-US" dirty="0"/>
              <a:t>Preprocessing/enhancement</a:t>
            </a:r>
          </a:p>
          <a:p>
            <a:pPr lvl="1"/>
            <a:r>
              <a:rPr lang="en-US" dirty="0"/>
              <a:t>Segmentation</a:t>
            </a:r>
          </a:p>
          <a:p>
            <a:pPr lvl="1"/>
            <a:r>
              <a:rPr lang="en-US" dirty="0"/>
              <a:t>Feature extraction </a:t>
            </a:r>
          </a:p>
          <a:p>
            <a:pPr lvl="1"/>
            <a:r>
              <a:rPr lang="en-US" dirty="0"/>
              <a:t>Recognition </a:t>
            </a:r>
          </a:p>
          <a:p>
            <a:endParaRPr lang="en-US" dirty="0"/>
          </a:p>
        </p:txBody>
      </p:sp>
      <p:sp>
        <p:nvSpPr>
          <p:cNvPr id="5" name="TextBox 4"/>
          <p:cNvSpPr txBox="1"/>
          <p:nvPr/>
        </p:nvSpPr>
        <p:spPr>
          <a:xfrm>
            <a:off x="6042915" y="4990924"/>
            <a:ext cx="2561150" cy="369332"/>
          </a:xfrm>
          <a:prstGeom prst="rect">
            <a:avLst/>
          </a:prstGeom>
          <a:noFill/>
        </p:spPr>
        <p:txBody>
          <a:bodyPr wrap="none" rtlCol="0">
            <a:spAutoFit/>
          </a:bodyPr>
          <a:lstStyle/>
          <a:p>
            <a:r>
              <a:rPr lang="en-US" dirty="0"/>
              <a:t>Photo: The Next Platform</a:t>
            </a:r>
          </a:p>
        </p:txBody>
      </p:sp>
    </p:spTree>
    <p:extLst>
      <p:ext uri="{BB962C8B-B14F-4D97-AF65-F5344CB8AC3E}">
        <p14:creationId xmlns:p14="http://schemas.microsoft.com/office/powerpoint/2010/main" val="21399055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E5700-B8BF-45E2-93AA-9172F59881B0}"/>
              </a:ext>
            </a:extLst>
          </p:cNvPr>
          <p:cNvSpPr>
            <a:spLocks noGrp="1"/>
          </p:cNvSpPr>
          <p:nvPr>
            <p:ph type="title"/>
          </p:nvPr>
        </p:nvSpPr>
        <p:spPr>
          <a:xfrm>
            <a:off x="628650" y="365127"/>
            <a:ext cx="7886700" cy="854074"/>
          </a:xfrm>
        </p:spPr>
        <p:txBody>
          <a:bodyPr/>
          <a:lstStyle/>
          <a:p>
            <a:r>
              <a:rPr lang="en-US" dirty="0"/>
              <a:t>Learning Objectives</a:t>
            </a:r>
          </a:p>
        </p:txBody>
      </p:sp>
      <p:sp>
        <p:nvSpPr>
          <p:cNvPr id="3" name="Content Placeholder 2">
            <a:extLst>
              <a:ext uri="{FF2B5EF4-FFF2-40B4-BE49-F238E27FC236}">
                <a16:creationId xmlns:a16="http://schemas.microsoft.com/office/drawing/2014/main" id="{B26BAE45-48C0-4499-88AE-0F795AC7D0B5}"/>
              </a:ext>
            </a:extLst>
          </p:cNvPr>
          <p:cNvSpPr>
            <a:spLocks noGrp="1"/>
          </p:cNvSpPr>
          <p:nvPr>
            <p:ph idx="1"/>
          </p:nvPr>
        </p:nvSpPr>
        <p:spPr>
          <a:xfrm>
            <a:off x="628650" y="1463041"/>
            <a:ext cx="8169910" cy="4490720"/>
          </a:xfrm>
        </p:spPr>
        <p:txBody>
          <a:bodyPr>
            <a:normAutofit fontScale="62500" lnSpcReduction="20000"/>
          </a:bodyPr>
          <a:lstStyle/>
          <a:p>
            <a:pPr marL="0" indent="0">
              <a:buNone/>
            </a:pPr>
            <a:r>
              <a:rPr lang="en-US" dirty="0"/>
              <a:t>After completing these modules, students will be able to:</a:t>
            </a:r>
          </a:p>
          <a:p>
            <a:pPr marL="514350" indent="-514350">
              <a:buFont typeface="+mj-lt"/>
              <a:buAutoNum type="arabicPeriod"/>
            </a:pPr>
            <a:r>
              <a:rPr lang="en-US" dirty="0"/>
              <a:t>Understand basic automated vehicle (AV):</a:t>
            </a:r>
          </a:p>
          <a:p>
            <a:pPr lvl="1"/>
            <a:r>
              <a:rPr lang="en-US" dirty="0"/>
              <a:t>Terminology</a:t>
            </a:r>
          </a:p>
          <a:p>
            <a:pPr lvl="1"/>
            <a:r>
              <a:rPr lang="en-US" dirty="0"/>
              <a:t>Technology components</a:t>
            </a:r>
          </a:p>
          <a:p>
            <a:pPr lvl="1"/>
            <a:r>
              <a:rPr lang="en-US" dirty="0"/>
              <a:t>Development history, demonstrations, and future projections</a:t>
            </a:r>
          </a:p>
          <a:p>
            <a:pPr lvl="1"/>
            <a:r>
              <a:rPr lang="en-US" dirty="0"/>
              <a:t>Testing procedures</a:t>
            </a:r>
          </a:p>
          <a:p>
            <a:pPr lvl="1"/>
            <a:r>
              <a:rPr lang="en-US" dirty="0"/>
              <a:t>Rulemaking</a:t>
            </a:r>
          </a:p>
          <a:p>
            <a:pPr marL="514350" indent="-514350">
              <a:buFont typeface="+mj-lt"/>
              <a:buAutoNum type="arabicPeriod"/>
            </a:pPr>
            <a:r>
              <a:rPr lang="en-US" dirty="0"/>
              <a:t>Articulate the challenges with detection and processing of pedestrians and bicyclist (ped/bike) info, and human-machine communication</a:t>
            </a:r>
          </a:p>
          <a:p>
            <a:pPr marL="514350" indent="-514350">
              <a:buFont typeface="+mj-lt"/>
              <a:buAutoNum type="arabicPeriod"/>
            </a:pPr>
            <a:r>
              <a:rPr lang="en-US" dirty="0"/>
              <a:t>Explain the factors involved in crashes and agency/public reactions during early deployment</a:t>
            </a:r>
          </a:p>
          <a:p>
            <a:pPr marL="514350" indent="-514350">
              <a:buFont typeface="+mj-lt"/>
              <a:buAutoNum type="arabicPeriod"/>
            </a:pPr>
            <a:r>
              <a:rPr lang="en-US" dirty="0"/>
              <a:t>Define key priorities and opportunities to enhance ped/bike safety and mobility as more AV technologies emerge</a:t>
            </a:r>
          </a:p>
          <a:p>
            <a:pPr marL="514350" indent="-514350">
              <a:buFont typeface="+mj-lt"/>
              <a:buAutoNum type="arabicPeriod"/>
            </a:pPr>
            <a:r>
              <a:rPr lang="en-US" dirty="0"/>
              <a:t>Describe the regulatory environment and government agencies involved in AV deployment</a:t>
            </a:r>
          </a:p>
          <a:p>
            <a:pPr marL="514350" indent="-514350">
              <a:buFont typeface="+mj-lt"/>
              <a:buAutoNum type="arabicPeriod"/>
            </a:pPr>
            <a:endParaRPr lang="en-US" dirty="0"/>
          </a:p>
          <a:p>
            <a:pPr marL="514350" indent="-514350">
              <a:buFont typeface="+mj-lt"/>
              <a:buAutoNum type="arabicPeriod"/>
            </a:pPr>
            <a:endParaRPr lang="en-US" dirty="0"/>
          </a:p>
          <a:p>
            <a:endParaRPr lang="en-US" dirty="0"/>
          </a:p>
        </p:txBody>
      </p:sp>
    </p:spTree>
    <p:extLst>
      <p:ext uri="{BB962C8B-B14F-4D97-AF65-F5344CB8AC3E}">
        <p14:creationId xmlns:p14="http://schemas.microsoft.com/office/powerpoint/2010/main" val="18637986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97DB5-2743-40C9-B687-FAB8B2419403}"/>
              </a:ext>
            </a:extLst>
          </p:cNvPr>
          <p:cNvSpPr>
            <a:spLocks noGrp="1"/>
          </p:cNvSpPr>
          <p:nvPr>
            <p:ph type="title"/>
          </p:nvPr>
        </p:nvSpPr>
        <p:spPr/>
        <p:txBody>
          <a:bodyPr/>
          <a:lstStyle/>
          <a:p>
            <a:r>
              <a:rPr lang="en-US" dirty="0"/>
              <a:t>Humans are hardwired to detect other humans</a:t>
            </a:r>
          </a:p>
        </p:txBody>
      </p:sp>
      <p:pic>
        <p:nvPicPr>
          <p:cNvPr id="1026" name="Picture 2" descr="Motion Capture GIF">
            <a:extLst>
              <a:ext uri="{FF2B5EF4-FFF2-40B4-BE49-F238E27FC236}">
                <a16:creationId xmlns:a16="http://schemas.microsoft.com/office/drawing/2014/main" id="{93B0A06E-17B6-42A7-8462-CF12B0093FF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403308" y="1630531"/>
            <a:ext cx="4337384" cy="4337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2625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6E2C8-E45E-4BAB-91F0-0DB44EFF5B4A}"/>
              </a:ext>
            </a:extLst>
          </p:cNvPr>
          <p:cNvSpPr>
            <a:spLocks noGrp="1"/>
          </p:cNvSpPr>
          <p:nvPr>
            <p:ph type="title"/>
          </p:nvPr>
        </p:nvSpPr>
        <p:spPr/>
        <p:txBody>
          <a:bodyPr/>
          <a:lstStyle/>
          <a:p>
            <a:r>
              <a:rPr lang="en-US" dirty="0"/>
              <a:t>Computers have to be trained to recognize humans</a:t>
            </a:r>
          </a:p>
        </p:txBody>
      </p:sp>
      <p:pic>
        <p:nvPicPr>
          <p:cNvPr id="4" name="Picture 3">
            <a:extLst>
              <a:ext uri="{FF2B5EF4-FFF2-40B4-BE49-F238E27FC236}">
                <a16:creationId xmlns:a16="http://schemas.microsoft.com/office/drawing/2014/main" id="{1E4442A1-FE45-473F-9AF5-B4C5445E2A60}"/>
              </a:ext>
            </a:extLst>
          </p:cNvPr>
          <p:cNvPicPr>
            <a:picLocks noChangeAspect="1"/>
          </p:cNvPicPr>
          <p:nvPr/>
        </p:nvPicPr>
        <p:blipFill>
          <a:blip r:embed="rId3"/>
          <a:stretch>
            <a:fillRect/>
          </a:stretch>
        </p:blipFill>
        <p:spPr>
          <a:xfrm>
            <a:off x="2685909" y="1918583"/>
            <a:ext cx="3772181" cy="4045608"/>
          </a:xfrm>
          <a:prstGeom prst="rect">
            <a:avLst/>
          </a:prstGeom>
        </p:spPr>
      </p:pic>
    </p:spTree>
    <p:extLst>
      <p:ext uri="{BB962C8B-B14F-4D97-AF65-F5344CB8AC3E}">
        <p14:creationId xmlns:p14="http://schemas.microsoft.com/office/powerpoint/2010/main" val="25204550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9693B-569C-4E39-8CDE-207386131867}"/>
              </a:ext>
            </a:extLst>
          </p:cNvPr>
          <p:cNvSpPr>
            <a:spLocks noGrp="1"/>
          </p:cNvSpPr>
          <p:nvPr>
            <p:ph type="title"/>
          </p:nvPr>
        </p:nvSpPr>
        <p:spPr/>
        <p:txBody>
          <a:bodyPr>
            <a:normAutofit/>
          </a:bodyPr>
          <a:lstStyle/>
          <a:p>
            <a:r>
              <a:rPr lang="en-US" sz="3600" dirty="0"/>
              <a:t>How effective is autonomous emergency braking at protecting pedestrians?</a:t>
            </a:r>
          </a:p>
        </p:txBody>
      </p:sp>
      <p:sp>
        <p:nvSpPr>
          <p:cNvPr id="3" name="Content Placeholder 2">
            <a:extLst>
              <a:ext uri="{FF2B5EF4-FFF2-40B4-BE49-F238E27FC236}">
                <a16:creationId xmlns:a16="http://schemas.microsoft.com/office/drawing/2014/main" id="{B52CF8CE-967A-4866-8F3A-B204903D34F3}"/>
              </a:ext>
            </a:extLst>
          </p:cNvPr>
          <p:cNvSpPr>
            <a:spLocks noGrp="1"/>
          </p:cNvSpPr>
          <p:nvPr>
            <p:ph idx="1"/>
          </p:nvPr>
        </p:nvSpPr>
        <p:spPr/>
        <p:txBody>
          <a:bodyPr>
            <a:normAutofit fontScale="92500" lnSpcReduction="20000"/>
          </a:bodyPr>
          <a:lstStyle/>
          <a:p>
            <a:r>
              <a:rPr lang="en-US" dirty="0"/>
              <a:t>Insurance Institute for Highway Safety tested 11 small SUVs in 2019</a:t>
            </a:r>
          </a:p>
          <a:p>
            <a:pPr lvl="1"/>
            <a:r>
              <a:rPr lang="en-US" dirty="0"/>
              <a:t>9 earned “superior” or “advanced” ratings</a:t>
            </a:r>
          </a:p>
          <a:p>
            <a:pPr lvl="1"/>
            <a:r>
              <a:rPr lang="en-US" dirty="0"/>
              <a:t>… based on ability to avoid </a:t>
            </a:r>
            <a:r>
              <a:rPr lang="en-US" i="1" dirty="0"/>
              <a:t>or mitigate </a:t>
            </a:r>
            <a:r>
              <a:rPr lang="en-US" dirty="0"/>
              <a:t>crashes in 3 common pedestrian crash scenarios</a:t>
            </a:r>
          </a:p>
          <a:p>
            <a:pPr lvl="1"/>
            <a:r>
              <a:rPr lang="en-US" dirty="0"/>
              <a:t>Only 2 out of 11 vehicles avoided collisions in all pedestrian dart-out scenarios </a:t>
            </a:r>
          </a:p>
          <a:p>
            <a:pPr lvl="1"/>
            <a:r>
              <a:rPr lang="en-US" dirty="0"/>
              <a:t>“No crash avoidance technology is designed to address every possible crash scenario.” (IIHS, 2018)</a:t>
            </a:r>
          </a:p>
          <a:p>
            <a:r>
              <a:rPr lang="en-US" dirty="0"/>
              <a:t>One vehicle with “superior” IIHS rating received a 69% fulfillment score in the European NCAP crash test  </a:t>
            </a:r>
          </a:p>
          <a:p>
            <a:endParaRPr lang="en-US" dirty="0"/>
          </a:p>
          <a:p>
            <a:endParaRPr lang="en-US" dirty="0"/>
          </a:p>
          <a:p>
            <a:endParaRPr lang="en-US" dirty="0"/>
          </a:p>
        </p:txBody>
      </p:sp>
    </p:spTree>
    <p:extLst>
      <p:ext uri="{BB962C8B-B14F-4D97-AF65-F5344CB8AC3E}">
        <p14:creationId xmlns:p14="http://schemas.microsoft.com/office/powerpoint/2010/main" val="12887845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B9D3D-71DF-40CD-BAB2-B2FA4B320CB5}"/>
              </a:ext>
            </a:extLst>
          </p:cNvPr>
          <p:cNvSpPr>
            <a:spLocks noGrp="1"/>
          </p:cNvSpPr>
          <p:nvPr>
            <p:ph type="title"/>
          </p:nvPr>
        </p:nvSpPr>
        <p:spPr/>
        <p:txBody>
          <a:bodyPr/>
          <a:lstStyle/>
          <a:p>
            <a:r>
              <a:rPr lang="en-US" dirty="0"/>
              <a:t>Bicycle detection has different requirements </a:t>
            </a:r>
          </a:p>
        </p:txBody>
      </p:sp>
      <p:sp>
        <p:nvSpPr>
          <p:cNvPr id="3" name="Content Placeholder 2">
            <a:extLst>
              <a:ext uri="{FF2B5EF4-FFF2-40B4-BE49-F238E27FC236}">
                <a16:creationId xmlns:a16="http://schemas.microsoft.com/office/drawing/2014/main" id="{603F48AB-9F34-4D1B-813E-862EA2BED7B6}"/>
              </a:ext>
            </a:extLst>
          </p:cNvPr>
          <p:cNvSpPr>
            <a:spLocks noGrp="1"/>
          </p:cNvSpPr>
          <p:nvPr>
            <p:ph idx="1"/>
          </p:nvPr>
        </p:nvSpPr>
        <p:spPr/>
        <p:txBody>
          <a:bodyPr>
            <a:normAutofit fontScale="92500" lnSpcReduction="20000"/>
          </a:bodyPr>
          <a:lstStyle/>
          <a:p>
            <a:r>
              <a:rPr lang="en-US" dirty="0"/>
              <a:t>Not all autonomous emergency braking systems react to bicycles</a:t>
            </a:r>
          </a:p>
          <a:p>
            <a:r>
              <a:rPr lang="en-US" dirty="0"/>
              <a:t>Additional challenges from higher speeds:</a:t>
            </a:r>
          </a:p>
          <a:p>
            <a:pPr lvl="1"/>
            <a:r>
              <a:rPr lang="en-US" dirty="0"/>
              <a:t>Sensors need wider fields of view </a:t>
            </a:r>
          </a:p>
          <a:p>
            <a:pPr lvl="1"/>
            <a:r>
              <a:rPr lang="en-US" dirty="0"/>
              <a:t>Less time to make a decision to brake</a:t>
            </a:r>
          </a:p>
          <a:p>
            <a:r>
              <a:rPr lang="en-US" dirty="0"/>
              <a:t>Not formally tested in US</a:t>
            </a:r>
          </a:p>
          <a:p>
            <a:r>
              <a:rPr lang="en-US" dirty="0"/>
              <a:t>2 scenarios introduced in </a:t>
            </a:r>
            <a:br>
              <a:rPr lang="en-US" dirty="0"/>
            </a:br>
            <a:r>
              <a:rPr lang="en-US" dirty="0"/>
              <a:t>Europe in 2018 </a:t>
            </a:r>
            <a:br>
              <a:rPr lang="en-US" dirty="0"/>
            </a:br>
            <a:r>
              <a:rPr lang="en-US" dirty="0"/>
              <a:t>(Euro NCAP)</a:t>
            </a:r>
          </a:p>
          <a:p>
            <a:pPr lvl="1"/>
            <a:r>
              <a:rPr lang="en-US" dirty="0"/>
              <a:t>Crossing vehicle path </a:t>
            </a:r>
          </a:p>
          <a:p>
            <a:pPr lvl="1"/>
            <a:r>
              <a:rPr lang="en-US" dirty="0"/>
              <a:t>Riding same direction as the </a:t>
            </a:r>
            <a:br>
              <a:rPr lang="en-US" dirty="0"/>
            </a:br>
            <a:r>
              <a:rPr lang="en-US" dirty="0"/>
              <a:t>vehicle</a:t>
            </a:r>
          </a:p>
          <a:p>
            <a:endParaRPr lang="en-US" dirty="0"/>
          </a:p>
        </p:txBody>
      </p:sp>
      <p:pic>
        <p:nvPicPr>
          <p:cNvPr id="2050" name="Picture 2" descr="https://cdn.euroncap.com/media/38805/aeb_cyclist_01_2018_658.jpg">
            <a:extLst>
              <a:ext uri="{FF2B5EF4-FFF2-40B4-BE49-F238E27FC236}">
                <a16:creationId xmlns:a16="http://schemas.microsoft.com/office/drawing/2014/main" id="{3BC40FFB-3059-458E-AA4B-1BCA5F5A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3665" y="3732061"/>
            <a:ext cx="3597187" cy="2022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47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3EC4A-4CD1-452D-A6A5-C2ACE0489128}"/>
              </a:ext>
            </a:extLst>
          </p:cNvPr>
          <p:cNvSpPr>
            <a:spLocks noGrp="1"/>
          </p:cNvSpPr>
          <p:nvPr>
            <p:ph type="title"/>
          </p:nvPr>
        </p:nvSpPr>
        <p:spPr/>
        <p:txBody>
          <a:bodyPr>
            <a:normAutofit/>
          </a:bodyPr>
          <a:lstStyle/>
          <a:p>
            <a:r>
              <a:rPr lang="en-US" sz="4000" dirty="0"/>
              <a:t>Detection Challenges</a:t>
            </a:r>
          </a:p>
        </p:txBody>
      </p:sp>
      <p:sp>
        <p:nvSpPr>
          <p:cNvPr id="3" name="Content Placeholder 2">
            <a:extLst>
              <a:ext uri="{FF2B5EF4-FFF2-40B4-BE49-F238E27FC236}">
                <a16:creationId xmlns:a16="http://schemas.microsoft.com/office/drawing/2014/main" id="{EB3FB402-CCD3-4A80-928E-4FC5386C47DD}"/>
              </a:ext>
            </a:extLst>
          </p:cNvPr>
          <p:cNvSpPr>
            <a:spLocks noGrp="1"/>
          </p:cNvSpPr>
          <p:nvPr>
            <p:ph idx="1"/>
          </p:nvPr>
        </p:nvSpPr>
        <p:spPr>
          <a:xfrm>
            <a:off x="628650" y="1825625"/>
            <a:ext cx="7886700" cy="4211920"/>
          </a:xfrm>
        </p:spPr>
        <p:txBody>
          <a:bodyPr>
            <a:normAutofit fontScale="70000" lnSpcReduction="20000"/>
          </a:bodyPr>
          <a:lstStyle/>
          <a:p>
            <a:r>
              <a:rPr lang="en-US" dirty="0"/>
              <a:t>Automated vehicles rely on computer vision to detect and categorize vulnerable road users</a:t>
            </a:r>
          </a:p>
          <a:p>
            <a:r>
              <a:rPr lang="en-US" dirty="0"/>
              <a:t>Variations in height, posture, speed, carried loads, etc. create a challenge to automated vehicle vision systems</a:t>
            </a:r>
          </a:p>
          <a:p>
            <a:r>
              <a:rPr lang="en-US" dirty="0"/>
              <a:t>Different transport modes, like </a:t>
            </a:r>
            <a:br>
              <a:rPr lang="en-US" dirty="0"/>
            </a:br>
            <a:r>
              <a:rPr lang="en-US" dirty="0"/>
              <a:t>wheelchairs, scooters, knee </a:t>
            </a:r>
            <a:br>
              <a:rPr lang="en-US" dirty="0"/>
            </a:br>
            <a:r>
              <a:rPr lang="en-US" dirty="0"/>
              <a:t>walkers, hoverboards, tricycles, </a:t>
            </a:r>
            <a:br>
              <a:rPr lang="en-US" dirty="0"/>
            </a:br>
            <a:r>
              <a:rPr lang="en-US" dirty="0"/>
              <a:t>etc. challenge computer vision </a:t>
            </a:r>
            <a:br>
              <a:rPr lang="en-US" dirty="0"/>
            </a:br>
            <a:r>
              <a:rPr lang="en-US" dirty="0"/>
              <a:t>systems</a:t>
            </a:r>
          </a:p>
          <a:p>
            <a:r>
              <a:rPr lang="en-US" dirty="0"/>
              <a:t>Computer vision can be </a:t>
            </a:r>
            <a:br>
              <a:rPr lang="en-US" dirty="0"/>
            </a:br>
            <a:r>
              <a:rPr lang="en-US" dirty="0"/>
              <a:t>confused by “adversarial </a:t>
            </a:r>
            <a:br>
              <a:rPr lang="en-US" dirty="0"/>
            </a:br>
            <a:r>
              <a:rPr lang="en-US" dirty="0"/>
              <a:t>images”</a:t>
            </a:r>
          </a:p>
          <a:p>
            <a:pPr lvl="1"/>
            <a:r>
              <a:rPr lang="en-US" dirty="0"/>
              <a:t>In one study, a Google image </a:t>
            </a:r>
            <a:br>
              <a:rPr lang="en-US" dirty="0"/>
            </a:br>
            <a:r>
              <a:rPr lang="en-US" dirty="0"/>
              <a:t>classifier interpreted a 3D-printed </a:t>
            </a:r>
            <a:br>
              <a:rPr lang="en-US" dirty="0"/>
            </a:br>
            <a:r>
              <a:rPr lang="en-US" dirty="0"/>
              <a:t>turtle as a “rifle”</a:t>
            </a:r>
          </a:p>
        </p:txBody>
      </p:sp>
      <p:pic>
        <p:nvPicPr>
          <p:cNvPr id="4" name="Content Placeholder 6">
            <a:extLst>
              <a:ext uri="{FF2B5EF4-FFF2-40B4-BE49-F238E27FC236}">
                <a16:creationId xmlns:a16="http://schemas.microsoft.com/office/drawing/2014/main" id="{657089E3-2703-47D4-8D6E-6870F8308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4734" y="3149524"/>
            <a:ext cx="3551106" cy="1964945"/>
          </a:xfrm>
          <a:prstGeom prst="rect">
            <a:avLst/>
          </a:prstGeom>
        </p:spPr>
      </p:pic>
    </p:spTree>
    <p:extLst>
      <p:ext uri="{BB962C8B-B14F-4D97-AF65-F5344CB8AC3E}">
        <p14:creationId xmlns:p14="http://schemas.microsoft.com/office/powerpoint/2010/main" val="3438791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2D7AC-8C1B-4AED-8206-CBFFAC07A40E}"/>
              </a:ext>
            </a:extLst>
          </p:cNvPr>
          <p:cNvSpPr>
            <a:spLocks noGrp="1"/>
          </p:cNvSpPr>
          <p:nvPr>
            <p:ph type="title"/>
          </p:nvPr>
        </p:nvSpPr>
        <p:spPr/>
        <p:txBody>
          <a:bodyPr/>
          <a:lstStyle/>
          <a:p>
            <a:r>
              <a:rPr lang="en-US" dirty="0"/>
              <a:t>Steps beyond “detection” are equally important</a:t>
            </a:r>
          </a:p>
        </p:txBody>
      </p:sp>
      <p:pic>
        <p:nvPicPr>
          <p:cNvPr id="4" name="Picture 3">
            <a:extLst>
              <a:ext uri="{FF2B5EF4-FFF2-40B4-BE49-F238E27FC236}">
                <a16:creationId xmlns:a16="http://schemas.microsoft.com/office/drawing/2014/main" id="{214DA761-BC68-4F24-B30A-2FCF5A5E2C70}"/>
              </a:ext>
            </a:extLst>
          </p:cNvPr>
          <p:cNvPicPr>
            <a:picLocks noChangeAspect="1"/>
          </p:cNvPicPr>
          <p:nvPr/>
        </p:nvPicPr>
        <p:blipFill>
          <a:blip r:embed="rId2"/>
          <a:stretch>
            <a:fillRect/>
          </a:stretch>
        </p:blipFill>
        <p:spPr>
          <a:xfrm>
            <a:off x="1727200" y="2391417"/>
            <a:ext cx="6030617" cy="3061818"/>
          </a:xfrm>
          <a:prstGeom prst="rect">
            <a:avLst/>
          </a:prstGeom>
        </p:spPr>
      </p:pic>
    </p:spTree>
    <p:extLst>
      <p:ext uri="{BB962C8B-B14F-4D97-AF65-F5344CB8AC3E}">
        <p14:creationId xmlns:p14="http://schemas.microsoft.com/office/powerpoint/2010/main" val="5613810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EF538-825C-455D-A726-51A9F98D6ACC}"/>
              </a:ext>
            </a:extLst>
          </p:cNvPr>
          <p:cNvSpPr>
            <a:spLocks noGrp="1"/>
          </p:cNvSpPr>
          <p:nvPr>
            <p:ph type="title"/>
          </p:nvPr>
        </p:nvSpPr>
        <p:spPr/>
        <p:txBody>
          <a:bodyPr/>
          <a:lstStyle/>
          <a:p>
            <a:r>
              <a:rPr lang="en-US" dirty="0"/>
              <a:t>Example: First Pedestrian Fatality from an Automated Vehicle</a:t>
            </a:r>
          </a:p>
        </p:txBody>
      </p:sp>
      <p:sp>
        <p:nvSpPr>
          <p:cNvPr id="3" name="Content Placeholder 2">
            <a:extLst>
              <a:ext uri="{FF2B5EF4-FFF2-40B4-BE49-F238E27FC236}">
                <a16:creationId xmlns:a16="http://schemas.microsoft.com/office/drawing/2014/main" id="{91064AEB-1EE9-46BD-BEB5-26DAE2B55A27}"/>
              </a:ext>
            </a:extLst>
          </p:cNvPr>
          <p:cNvSpPr>
            <a:spLocks noGrp="1"/>
          </p:cNvSpPr>
          <p:nvPr>
            <p:ph idx="1"/>
          </p:nvPr>
        </p:nvSpPr>
        <p:spPr/>
        <p:txBody>
          <a:bodyPr/>
          <a:lstStyle/>
          <a:p>
            <a:endParaRPr lang="en-US"/>
          </a:p>
        </p:txBody>
      </p:sp>
      <p:pic>
        <p:nvPicPr>
          <p:cNvPr id="2050" name="Picture 2" descr="https://cdn.vox-cdn.com/thumbor/ozg8aqP5INKl69Zj_WtZ4FITxBM=/0x0:1432x802/1200x800/filters:focal(602x287:830x515)/cdn.vox-cdn.com/uploads/chorus_image/image/59838051/uber_tempe.0.png">
            <a:extLst>
              <a:ext uri="{FF2B5EF4-FFF2-40B4-BE49-F238E27FC236}">
                <a16:creationId xmlns:a16="http://schemas.microsoft.com/office/drawing/2014/main" id="{6861002D-71F1-4B7C-9BB8-E67638C61B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488" y="1690689"/>
            <a:ext cx="6201024" cy="4134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10835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AC664-CCE8-4DF4-93C6-1D02C460C167}"/>
              </a:ext>
            </a:extLst>
          </p:cNvPr>
          <p:cNvSpPr>
            <a:spLocks noGrp="1"/>
          </p:cNvSpPr>
          <p:nvPr>
            <p:ph type="title"/>
          </p:nvPr>
        </p:nvSpPr>
        <p:spPr/>
        <p:txBody>
          <a:bodyPr/>
          <a:lstStyle/>
          <a:p>
            <a:r>
              <a:rPr lang="en-US" dirty="0"/>
              <a:t>Example: First Pedestrian Fatality from an Automated Vehicle</a:t>
            </a:r>
          </a:p>
        </p:txBody>
      </p:sp>
      <p:sp>
        <p:nvSpPr>
          <p:cNvPr id="3" name="Content Placeholder 2">
            <a:extLst>
              <a:ext uri="{FF2B5EF4-FFF2-40B4-BE49-F238E27FC236}">
                <a16:creationId xmlns:a16="http://schemas.microsoft.com/office/drawing/2014/main" id="{E857E780-850B-47CD-9DD7-78791EDD765B}"/>
              </a:ext>
            </a:extLst>
          </p:cNvPr>
          <p:cNvSpPr>
            <a:spLocks noGrp="1"/>
          </p:cNvSpPr>
          <p:nvPr>
            <p:ph idx="1"/>
          </p:nvPr>
        </p:nvSpPr>
        <p:spPr/>
        <p:txBody>
          <a:bodyPr>
            <a:normAutofit fontScale="92500" lnSpcReduction="20000"/>
          </a:bodyPr>
          <a:lstStyle/>
          <a:p>
            <a:r>
              <a:rPr lang="en-US" dirty="0"/>
              <a:t>Data recorded by the self-driving system showed:</a:t>
            </a:r>
          </a:p>
          <a:p>
            <a:pPr lvl="1"/>
            <a:r>
              <a:rPr lang="en-US" dirty="0"/>
              <a:t>Radar and Lidar observed the pedestrian 6 seconds before impact</a:t>
            </a:r>
          </a:p>
          <a:p>
            <a:pPr lvl="1"/>
            <a:r>
              <a:rPr lang="en-US" dirty="0"/>
              <a:t>The system classified the pedestrian as a series of objects:</a:t>
            </a:r>
          </a:p>
          <a:p>
            <a:pPr lvl="2"/>
            <a:r>
              <a:rPr lang="en-US" dirty="0"/>
              <a:t>an unknown object</a:t>
            </a:r>
          </a:p>
          <a:p>
            <a:pPr lvl="2"/>
            <a:r>
              <a:rPr lang="en-US" dirty="0"/>
              <a:t>a vehicle</a:t>
            </a:r>
          </a:p>
          <a:p>
            <a:pPr lvl="2"/>
            <a:r>
              <a:rPr lang="en-US" dirty="0"/>
              <a:t>a bicycle</a:t>
            </a:r>
          </a:p>
          <a:p>
            <a:pPr lvl="1"/>
            <a:r>
              <a:rPr lang="en-US" dirty="0"/>
              <a:t>System determined emergency braking was needed at 1.3 seconds before impact</a:t>
            </a:r>
          </a:p>
          <a:p>
            <a:pPr lvl="2"/>
            <a:r>
              <a:rPr lang="en-US" dirty="0"/>
              <a:t>Emergency braking maneuvers were </a:t>
            </a:r>
            <a:r>
              <a:rPr lang="en-US" i="1" dirty="0"/>
              <a:t>not</a:t>
            </a:r>
            <a:r>
              <a:rPr lang="en-US" dirty="0"/>
              <a:t> enabled (to reduce the potential for erratic vehicle behavior)</a:t>
            </a:r>
          </a:p>
          <a:p>
            <a:pPr lvl="2"/>
            <a:r>
              <a:rPr lang="en-US" dirty="0"/>
              <a:t>The vehicle operator is relied on to intervene, but was watching her phone when the pedestrian stepped into the road</a:t>
            </a:r>
          </a:p>
        </p:txBody>
      </p:sp>
    </p:spTree>
    <p:extLst>
      <p:ext uri="{BB962C8B-B14F-4D97-AF65-F5344CB8AC3E}">
        <p14:creationId xmlns:p14="http://schemas.microsoft.com/office/powerpoint/2010/main" val="35612937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5D125-C1AD-448D-89E6-16594B004FBE}"/>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16B5E815-B7E0-4D69-988C-864AAD94C2BD}"/>
              </a:ext>
            </a:extLst>
          </p:cNvPr>
          <p:cNvSpPr>
            <a:spLocks noGrp="1"/>
          </p:cNvSpPr>
          <p:nvPr>
            <p:ph idx="1"/>
          </p:nvPr>
        </p:nvSpPr>
        <p:spPr/>
        <p:txBody>
          <a:bodyPr>
            <a:normAutofit fontScale="92500" lnSpcReduction="10000"/>
          </a:bodyPr>
          <a:lstStyle/>
          <a:p>
            <a:r>
              <a:rPr lang="en-US" dirty="0"/>
              <a:t>The League of American Bicyclists proposes that AVs should be required to pass a “vision test” that proves </a:t>
            </a:r>
          </a:p>
          <a:p>
            <a:pPr lvl="1"/>
            <a:r>
              <a:rPr lang="en-US" dirty="0"/>
              <a:t>”their ability to recognize and respond to people bicycling and walking”</a:t>
            </a:r>
          </a:p>
          <a:p>
            <a:pPr lvl="1"/>
            <a:r>
              <a:rPr lang="en-US" dirty="0"/>
              <a:t>(Review at: </a:t>
            </a:r>
            <a:r>
              <a:rPr lang="en-US" dirty="0">
                <a:hlinkClick r:id="rId3"/>
              </a:rPr>
              <a:t>https://bikeleague.org/content/take-action-require-autonomous-vehicles-see-bicyclists-and-pedestrians</a:t>
            </a:r>
            <a:r>
              <a:rPr lang="en-US" dirty="0"/>
              <a:t>)</a:t>
            </a:r>
          </a:p>
          <a:p>
            <a:endParaRPr lang="en-US" dirty="0"/>
          </a:p>
          <a:p>
            <a:r>
              <a:rPr lang="en-US" dirty="0"/>
              <a:t>How should regulators go about creating a “vision test” for AVs?</a:t>
            </a:r>
          </a:p>
        </p:txBody>
      </p:sp>
    </p:spTree>
    <p:extLst>
      <p:ext uri="{BB962C8B-B14F-4D97-AF65-F5344CB8AC3E}">
        <p14:creationId xmlns:p14="http://schemas.microsoft.com/office/powerpoint/2010/main" val="12114322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AV Testing Basics</a:t>
            </a:r>
          </a:p>
        </p:txBody>
      </p:sp>
    </p:spTree>
    <p:extLst>
      <p:ext uri="{BB962C8B-B14F-4D97-AF65-F5344CB8AC3E}">
        <p14:creationId xmlns:p14="http://schemas.microsoft.com/office/powerpoint/2010/main" val="1323218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7A59F1-3498-4794-908B-A54A5ADB88B3}"/>
              </a:ext>
            </a:extLst>
          </p:cNvPr>
          <p:cNvSpPr>
            <a:spLocks noGrp="1"/>
          </p:cNvSpPr>
          <p:nvPr>
            <p:ph type="title"/>
          </p:nvPr>
        </p:nvSpPr>
        <p:spPr/>
        <p:txBody>
          <a:bodyPr/>
          <a:lstStyle/>
          <a:p>
            <a:r>
              <a:rPr lang="en-US" dirty="0"/>
              <a:t>Available Modules</a:t>
            </a:r>
          </a:p>
        </p:txBody>
      </p:sp>
      <p:sp>
        <p:nvSpPr>
          <p:cNvPr id="5" name="Content Placeholder 4">
            <a:extLst>
              <a:ext uri="{FF2B5EF4-FFF2-40B4-BE49-F238E27FC236}">
                <a16:creationId xmlns:a16="http://schemas.microsoft.com/office/drawing/2014/main" id="{BEE912DD-854F-42A5-84B6-EB75A6F56D20}"/>
              </a:ext>
            </a:extLst>
          </p:cNvPr>
          <p:cNvSpPr>
            <a:spLocks noGrp="1"/>
          </p:cNvSpPr>
          <p:nvPr>
            <p:ph idx="1"/>
          </p:nvPr>
        </p:nvSpPr>
        <p:spPr>
          <a:xfrm>
            <a:off x="628650" y="1690689"/>
            <a:ext cx="7886700" cy="4486274"/>
          </a:xfrm>
        </p:spPr>
        <p:txBody>
          <a:bodyPr>
            <a:normAutofit/>
          </a:bodyPr>
          <a:lstStyle/>
          <a:p>
            <a:r>
              <a:rPr lang="en-US" dirty="0">
                <a:hlinkClick r:id="rId3" action="ppaction://hlinksldjump"/>
              </a:rPr>
              <a:t>Key Definitions</a:t>
            </a:r>
            <a:endParaRPr lang="en-US" dirty="0"/>
          </a:p>
          <a:p>
            <a:r>
              <a:rPr lang="en-US" dirty="0">
                <a:hlinkClick r:id="rId4" action="ppaction://hlinksldjump"/>
              </a:rPr>
              <a:t>AV Development: Past, Present, and Future</a:t>
            </a:r>
            <a:endParaRPr lang="en-US" dirty="0"/>
          </a:p>
          <a:p>
            <a:r>
              <a:rPr lang="en-US" dirty="0">
                <a:hlinkClick r:id="rId5" action="ppaction://hlinksldjump"/>
              </a:rPr>
              <a:t>AV Technology: How it Works (or Doesn’t)</a:t>
            </a:r>
            <a:endParaRPr lang="en-US" dirty="0"/>
          </a:p>
          <a:p>
            <a:r>
              <a:rPr lang="en-US" dirty="0">
                <a:hlinkClick r:id="rId6" action="ppaction://hlinksldjump"/>
              </a:rPr>
              <a:t>AV Testing Basics</a:t>
            </a:r>
            <a:endParaRPr lang="en-US" dirty="0"/>
          </a:p>
          <a:p>
            <a:r>
              <a:rPr lang="en-US" dirty="0">
                <a:hlinkClick r:id="rId7" action="ppaction://hlinksldjump"/>
              </a:rPr>
              <a:t>Pedestrian and Bicyclist Interaction</a:t>
            </a:r>
            <a:endParaRPr lang="en-US" dirty="0"/>
          </a:p>
          <a:p>
            <a:r>
              <a:rPr lang="en-US" dirty="0">
                <a:hlinkClick r:id="rId8" action="ppaction://hlinksldjump"/>
              </a:rPr>
              <a:t>Rulemaking Basics for AVs</a:t>
            </a:r>
            <a:endParaRPr lang="en-US" dirty="0"/>
          </a:p>
          <a:p>
            <a:r>
              <a:rPr lang="en-US" dirty="0">
                <a:hlinkClick r:id="rId9" action="ppaction://hlinksldjump"/>
              </a:rPr>
              <a:t>Considerations for Ped/Bike Planners, Engineers, and Stakeholders</a:t>
            </a:r>
            <a:endParaRPr lang="en-US" dirty="0"/>
          </a:p>
          <a:p>
            <a:endParaRPr lang="en-US" dirty="0"/>
          </a:p>
        </p:txBody>
      </p:sp>
    </p:spTree>
    <p:extLst>
      <p:ext uri="{BB962C8B-B14F-4D97-AF65-F5344CB8AC3E}">
        <p14:creationId xmlns:p14="http://schemas.microsoft.com/office/powerpoint/2010/main" val="334000111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Methods</a:t>
            </a:r>
          </a:p>
        </p:txBody>
      </p:sp>
      <p:sp>
        <p:nvSpPr>
          <p:cNvPr id="3" name="Content Placeholder 2"/>
          <p:cNvSpPr>
            <a:spLocks noGrp="1"/>
          </p:cNvSpPr>
          <p:nvPr>
            <p:ph idx="1"/>
          </p:nvPr>
        </p:nvSpPr>
        <p:spPr/>
        <p:txBody>
          <a:bodyPr>
            <a:normAutofit lnSpcReduction="10000"/>
          </a:bodyPr>
          <a:lstStyle/>
          <a:p>
            <a:r>
              <a:rPr lang="en-US" sz="2400" dirty="0"/>
              <a:t>Rigorous testing is required to ensure the safety of automated vehicles </a:t>
            </a:r>
          </a:p>
          <a:p>
            <a:r>
              <a:rPr lang="en-US" sz="2400" dirty="0"/>
              <a:t>Testing can be performed in several ways:</a:t>
            </a:r>
          </a:p>
          <a:p>
            <a:pPr lvl="1"/>
            <a:r>
              <a:rPr lang="en-US" sz="2000" dirty="0"/>
              <a:t>Naturalistic</a:t>
            </a:r>
          </a:p>
          <a:p>
            <a:pPr lvl="2"/>
            <a:r>
              <a:rPr lang="en-US" sz="1800" dirty="0"/>
              <a:t>Testing performed on public roads around other road users</a:t>
            </a:r>
          </a:p>
          <a:p>
            <a:pPr lvl="2"/>
            <a:r>
              <a:rPr lang="en-US" sz="1800" dirty="0"/>
              <a:t>Examples:</a:t>
            </a:r>
          </a:p>
          <a:p>
            <a:pPr lvl="3"/>
            <a:r>
              <a:rPr lang="en-US" dirty="0"/>
              <a:t>Customer testing</a:t>
            </a:r>
          </a:p>
          <a:p>
            <a:pPr lvl="3"/>
            <a:r>
              <a:rPr lang="en-US" dirty="0"/>
              <a:t>Structured testing on public roads</a:t>
            </a:r>
          </a:p>
          <a:p>
            <a:pPr lvl="3"/>
            <a:r>
              <a:rPr lang="en-US" dirty="0"/>
              <a:t>Public roads with professional drivers</a:t>
            </a:r>
          </a:p>
          <a:p>
            <a:pPr lvl="1"/>
            <a:r>
              <a:rPr lang="en-US" sz="2000" dirty="0"/>
              <a:t>Supervised</a:t>
            </a:r>
          </a:p>
          <a:p>
            <a:pPr lvl="2"/>
            <a:r>
              <a:rPr lang="en-US" sz="1800" dirty="0"/>
              <a:t>Testing is separated from real-world without contact with the public</a:t>
            </a:r>
          </a:p>
          <a:p>
            <a:pPr lvl="2"/>
            <a:r>
              <a:rPr lang="en-US" sz="1800" dirty="0"/>
              <a:t>Examples:</a:t>
            </a:r>
          </a:p>
          <a:p>
            <a:pPr lvl="3"/>
            <a:r>
              <a:rPr lang="en-US" dirty="0"/>
              <a:t>Closed tracks</a:t>
            </a:r>
          </a:p>
          <a:p>
            <a:pPr lvl="3"/>
            <a:r>
              <a:rPr lang="en-US" dirty="0"/>
              <a:t>Simulation</a:t>
            </a:r>
          </a:p>
          <a:p>
            <a:endParaRPr lang="en-US" dirty="0"/>
          </a:p>
          <a:p>
            <a:endParaRPr lang="en-US" dirty="0"/>
          </a:p>
        </p:txBody>
      </p:sp>
    </p:spTree>
    <p:extLst>
      <p:ext uri="{BB962C8B-B14F-4D97-AF65-F5344CB8AC3E}">
        <p14:creationId xmlns:p14="http://schemas.microsoft.com/office/powerpoint/2010/main" val="17282860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Naturalistic Test Methods</a:t>
            </a:r>
          </a:p>
        </p:txBody>
      </p:sp>
      <p:sp>
        <p:nvSpPr>
          <p:cNvPr id="3" name="Content Placeholder 2"/>
          <p:cNvSpPr>
            <a:spLocks noGrp="1"/>
          </p:cNvSpPr>
          <p:nvPr>
            <p:ph idx="1"/>
          </p:nvPr>
        </p:nvSpPr>
        <p:spPr/>
        <p:txBody>
          <a:bodyPr>
            <a:normAutofit fontScale="92500" lnSpcReduction="20000"/>
          </a:bodyPr>
          <a:lstStyle/>
          <a:p>
            <a:r>
              <a:rPr lang="en-US" sz="2400" dirty="0"/>
              <a:t>Customer testing</a:t>
            </a:r>
          </a:p>
          <a:p>
            <a:pPr lvl="1"/>
            <a:r>
              <a:rPr lang="en-US" sz="2000" dirty="0"/>
              <a:t>Consumer vehicles are capable of recording data during everyday use</a:t>
            </a:r>
          </a:p>
          <a:p>
            <a:pPr lvl="1"/>
            <a:r>
              <a:rPr lang="en-US" sz="2000" dirty="0"/>
              <a:t>Data are recorded and uploaded to the manufacturer for analysis. </a:t>
            </a:r>
          </a:p>
          <a:p>
            <a:pPr lvl="1"/>
            <a:r>
              <a:rPr lang="en-US" sz="2000" dirty="0"/>
              <a:t>Test locations are unlimited</a:t>
            </a:r>
          </a:p>
          <a:p>
            <a:pPr lvl="1"/>
            <a:r>
              <a:rPr lang="en-US" sz="2000" dirty="0"/>
              <a:t>e.g., Tesla</a:t>
            </a:r>
          </a:p>
          <a:p>
            <a:r>
              <a:rPr lang="en-US" sz="2400" dirty="0"/>
              <a:t>Structured testing on public roads</a:t>
            </a:r>
          </a:p>
          <a:p>
            <a:pPr lvl="1"/>
            <a:r>
              <a:rPr lang="en-US" sz="2000" dirty="0"/>
              <a:t>Consumers drive test vehicles for everyday use under manufacturer supervision</a:t>
            </a:r>
          </a:p>
          <a:p>
            <a:pPr lvl="1"/>
            <a:r>
              <a:rPr lang="en-US" sz="2000" dirty="0"/>
              <a:t>Test locations are often limited </a:t>
            </a:r>
          </a:p>
          <a:p>
            <a:pPr lvl="1"/>
            <a:r>
              <a:rPr lang="en-US" sz="2000" dirty="0"/>
              <a:t>Data are recorded by engineers</a:t>
            </a:r>
          </a:p>
          <a:p>
            <a:pPr lvl="1"/>
            <a:r>
              <a:rPr lang="en-US" sz="2000" dirty="0"/>
              <a:t>e.g., Volvo </a:t>
            </a:r>
            <a:r>
              <a:rPr lang="en-US" sz="2000" dirty="0" err="1"/>
              <a:t>DriveMe</a:t>
            </a:r>
            <a:endParaRPr lang="en-US" sz="2000" dirty="0"/>
          </a:p>
          <a:p>
            <a:r>
              <a:rPr lang="en-US" sz="2400" dirty="0"/>
              <a:t>Public roads with professional drivers</a:t>
            </a:r>
          </a:p>
          <a:p>
            <a:pPr lvl="1"/>
            <a:r>
              <a:rPr lang="en-US" sz="2000" dirty="0"/>
              <a:t>Test vehicles operated by professional engineers on public roads</a:t>
            </a:r>
          </a:p>
          <a:p>
            <a:pPr lvl="1"/>
            <a:r>
              <a:rPr lang="en-US" sz="2000" dirty="0"/>
              <a:t>Data are maintained and recorded by engineers</a:t>
            </a:r>
          </a:p>
          <a:p>
            <a:pPr lvl="1"/>
            <a:r>
              <a:rPr lang="en-US" sz="2000" dirty="0"/>
              <a:t>Test locations are limited</a:t>
            </a:r>
          </a:p>
          <a:p>
            <a:pPr lvl="1"/>
            <a:r>
              <a:rPr lang="en-US" sz="2000" dirty="0"/>
              <a:t>e.g., Waymo, Uber</a:t>
            </a:r>
          </a:p>
          <a:p>
            <a:endParaRPr lang="en-US" dirty="0"/>
          </a:p>
        </p:txBody>
      </p:sp>
    </p:spTree>
    <p:extLst>
      <p:ext uri="{BB962C8B-B14F-4D97-AF65-F5344CB8AC3E}">
        <p14:creationId xmlns:p14="http://schemas.microsoft.com/office/powerpoint/2010/main" val="2383393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6350" y="3218588"/>
            <a:ext cx="3890756" cy="2588649"/>
          </a:xfrm>
          <a:prstGeom prst="rect">
            <a:avLst/>
          </a:prstGeom>
        </p:spPr>
      </p:pic>
      <p:sp>
        <p:nvSpPr>
          <p:cNvPr id="2" name="Title 1"/>
          <p:cNvSpPr>
            <a:spLocks noGrp="1"/>
          </p:cNvSpPr>
          <p:nvPr>
            <p:ph type="title"/>
          </p:nvPr>
        </p:nvSpPr>
        <p:spPr/>
        <p:txBody>
          <a:bodyPr/>
          <a:lstStyle/>
          <a:p>
            <a:r>
              <a:rPr lang="en-US" dirty="0"/>
              <a:t>Supervised Test Methods</a:t>
            </a:r>
          </a:p>
        </p:txBody>
      </p:sp>
      <p:sp>
        <p:nvSpPr>
          <p:cNvPr id="3" name="Content Placeholder 2"/>
          <p:cNvSpPr>
            <a:spLocks noGrp="1"/>
          </p:cNvSpPr>
          <p:nvPr>
            <p:ph idx="1"/>
          </p:nvPr>
        </p:nvSpPr>
        <p:spPr/>
        <p:txBody>
          <a:bodyPr>
            <a:normAutofit lnSpcReduction="10000"/>
          </a:bodyPr>
          <a:lstStyle/>
          <a:p>
            <a:r>
              <a:rPr lang="en-US" sz="2400" dirty="0"/>
              <a:t>Closed tracks</a:t>
            </a:r>
          </a:p>
          <a:p>
            <a:pPr lvl="1"/>
            <a:r>
              <a:rPr lang="en-US" sz="2000" dirty="0"/>
              <a:t>Test vehicles operated by professional engineers on closed test tracks that can replicate known real-world situations and events, but other road users are part of the research team.</a:t>
            </a:r>
          </a:p>
          <a:p>
            <a:pPr lvl="1"/>
            <a:r>
              <a:rPr lang="en-US" sz="2000" dirty="0"/>
              <a:t>Data are maintained and recorded </a:t>
            </a:r>
            <a:br>
              <a:rPr lang="en-US" sz="2000" dirty="0"/>
            </a:br>
            <a:r>
              <a:rPr lang="en-US" sz="2000" dirty="0"/>
              <a:t>by engineers</a:t>
            </a:r>
          </a:p>
          <a:p>
            <a:pPr lvl="1"/>
            <a:r>
              <a:rPr lang="en-US" sz="2000" dirty="0"/>
              <a:t>e.g., Waymo, Nissan, Toyota</a:t>
            </a:r>
          </a:p>
          <a:p>
            <a:r>
              <a:rPr lang="en-US" sz="2400" dirty="0"/>
              <a:t>Simulation</a:t>
            </a:r>
          </a:p>
          <a:p>
            <a:pPr lvl="1"/>
            <a:r>
              <a:rPr lang="en-US" sz="2000" dirty="0"/>
              <a:t>Test vehicles and driving conditions </a:t>
            </a:r>
            <a:br>
              <a:rPr lang="en-US" sz="2000" dirty="0"/>
            </a:br>
            <a:r>
              <a:rPr lang="en-US" sz="2000" dirty="0"/>
              <a:t>are represented by software models. </a:t>
            </a:r>
          </a:p>
          <a:p>
            <a:pPr lvl="1"/>
            <a:r>
              <a:rPr lang="en-US" sz="2000" dirty="0"/>
              <a:t>No real vehicles are used.</a:t>
            </a:r>
          </a:p>
          <a:p>
            <a:pPr lvl="1"/>
            <a:r>
              <a:rPr lang="en-US" sz="2000" dirty="0"/>
              <a:t>Simulations can rapidly replicate </a:t>
            </a:r>
            <a:br>
              <a:rPr lang="en-US" sz="2000" dirty="0"/>
            </a:br>
            <a:r>
              <a:rPr lang="en-US" sz="2000" dirty="0"/>
              <a:t>known combinations of driving </a:t>
            </a:r>
            <a:br>
              <a:rPr lang="en-US" sz="2000" dirty="0"/>
            </a:br>
            <a:r>
              <a:rPr lang="en-US" sz="2000" dirty="0"/>
              <a:t>scenarios </a:t>
            </a:r>
          </a:p>
          <a:p>
            <a:endParaRPr lang="en-US" dirty="0"/>
          </a:p>
          <a:p>
            <a:endParaRPr lang="en-US" dirty="0"/>
          </a:p>
        </p:txBody>
      </p:sp>
    </p:spTree>
    <p:extLst>
      <p:ext uri="{BB962C8B-B14F-4D97-AF65-F5344CB8AC3E}">
        <p14:creationId xmlns:p14="http://schemas.microsoft.com/office/powerpoint/2010/main" val="29042727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D50FE-A6CF-4665-A822-9E374F0789FC}"/>
              </a:ext>
            </a:extLst>
          </p:cNvPr>
          <p:cNvSpPr>
            <a:spLocks noGrp="1"/>
          </p:cNvSpPr>
          <p:nvPr>
            <p:ph type="title"/>
          </p:nvPr>
        </p:nvSpPr>
        <p:spPr/>
        <p:txBody>
          <a:bodyPr/>
          <a:lstStyle/>
          <a:p>
            <a:r>
              <a:rPr lang="en-US" dirty="0"/>
              <a:t>Realism/Control Tradeoff</a:t>
            </a:r>
          </a:p>
        </p:txBody>
      </p:sp>
      <p:sp>
        <p:nvSpPr>
          <p:cNvPr id="3" name="Content Placeholder 2">
            <a:extLst>
              <a:ext uri="{FF2B5EF4-FFF2-40B4-BE49-F238E27FC236}">
                <a16:creationId xmlns:a16="http://schemas.microsoft.com/office/drawing/2014/main" id="{1FBA7D0F-7DEA-4CB2-B3EC-491F5ABFD5D6}"/>
              </a:ext>
            </a:extLst>
          </p:cNvPr>
          <p:cNvSpPr>
            <a:spLocks noGrp="1"/>
          </p:cNvSpPr>
          <p:nvPr>
            <p:ph idx="1"/>
          </p:nvPr>
        </p:nvSpPr>
        <p:spPr>
          <a:xfrm>
            <a:off x="628650" y="1690690"/>
            <a:ext cx="7886700" cy="4151310"/>
          </a:xfrm>
        </p:spPr>
        <p:txBody>
          <a:bodyPr>
            <a:normAutofit/>
          </a:bodyPr>
          <a:lstStyle/>
          <a:p>
            <a:r>
              <a:rPr lang="en-US" sz="2400" dirty="0"/>
              <a:t>Test methods that are easiest for experimenters to control lack real-world variety and uncertainty</a:t>
            </a:r>
          </a:p>
          <a:p>
            <a:r>
              <a:rPr lang="en-US" sz="2400" dirty="0"/>
              <a:t>Test methods with the most realism are more challenging for data collection and less safe</a:t>
            </a:r>
          </a:p>
          <a:p>
            <a:endParaRPr lang="en-US" sz="2400" dirty="0"/>
          </a:p>
          <a:p>
            <a:endParaRPr lang="en-US" sz="2400" dirty="0"/>
          </a:p>
          <a:p>
            <a:endParaRPr lang="en-US" sz="2400" dirty="0"/>
          </a:p>
          <a:p>
            <a:endParaRPr lang="en-US" sz="2400" dirty="0"/>
          </a:p>
          <a:p>
            <a:r>
              <a:rPr lang="en-US" sz="2400" dirty="0"/>
              <a:t>Test miles are far less than the 3 trillion miles driven annually in the US</a:t>
            </a:r>
          </a:p>
        </p:txBody>
      </p:sp>
      <p:sp>
        <p:nvSpPr>
          <p:cNvPr id="4" name="Arrow: Left-Right 3">
            <a:extLst>
              <a:ext uri="{FF2B5EF4-FFF2-40B4-BE49-F238E27FC236}">
                <a16:creationId xmlns:a16="http://schemas.microsoft.com/office/drawing/2014/main" id="{1FC7A978-6163-4F1B-AD90-01E427A2F7C1}"/>
              </a:ext>
            </a:extLst>
          </p:cNvPr>
          <p:cNvSpPr/>
          <p:nvPr/>
        </p:nvSpPr>
        <p:spPr>
          <a:xfrm>
            <a:off x="795867" y="3251194"/>
            <a:ext cx="7552266" cy="787400"/>
          </a:xfrm>
          <a:prstGeom prst="leftRightArrow">
            <a:avLst/>
          </a:prstGeom>
          <a:gradFill flip="none" rotWithShape="1">
            <a:gsLst>
              <a:gs pos="0">
                <a:schemeClr val="accent1">
                  <a:lumMod val="50000"/>
                </a:schemeClr>
              </a:gs>
              <a:gs pos="50000">
                <a:schemeClr val="accent1">
                  <a:tint val="44500"/>
                  <a:satMod val="160000"/>
                </a:schemeClr>
              </a:gs>
              <a:gs pos="100000">
                <a:schemeClr val="accent1">
                  <a:tint val="23500"/>
                  <a:satMod val="160000"/>
                </a:schemeClr>
              </a:gs>
            </a:gsLst>
            <a:lin ang="0" scaled="1"/>
            <a:tileRect/>
          </a:gra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 name="TextBox 4">
            <a:extLst>
              <a:ext uri="{FF2B5EF4-FFF2-40B4-BE49-F238E27FC236}">
                <a16:creationId xmlns:a16="http://schemas.microsoft.com/office/drawing/2014/main" id="{F80E4AA3-7235-4ED5-92F4-5E1468492497}"/>
              </a:ext>
            </a:extLst>
          </p:cNvPr>
          <p:cNvSpPr txBox="1"/>
          <p:nvPr/>
        </p:nvSpPr>
        <p:spPr>
          <a:xfrm>
            <a:off x="7023796" y="3460713"/>
            <a:ext cx="1017651" cy="400110"/>
          </a:xfrm>
          <a:prstGeom prst="rect">
            <a:avLst/>
          </a:prstGeom>
          <a:noFill/>
        </p:spPr>
        <p:txBody>
          <a:bodyPr wrap="none" rtlCol="0">
            <a:spAutoFit/>
          </a:bodyPr>
          <a:lstStyle/>
          <a:p>
            <a:r>
              <a:rPr lang="en-US" sz="2000" b="1" dirty="0"/>
              <a:t>Realism</a:t>
            </a:r>
          </a:p>
        </p:txBody>
      </p:sp>
      <p:sp>
        <p:nvSpPr>
          <p:cNvPr id="6" name="TextBox 5">
            <a:extLst>
              <a:ext uri="{FF2B5EF4-FFF2-40B4-BE49-F238E27FC236}">
                <a16:creationId xmlns:a16="http://schemas.microsoft.com/office/drawing/2014/main" id="{868F0F46-6F45-4EB8-B662-AE73C128E26E}"/>
              </a:ext>
            </a:extLst>
          </p:cNvPr>
          <p:cNvSpPr txBox="1"/>
          <p:nvPr/>
        </p:nvSpPr>
        <p:spPr>
          <a:xfrm>
            <a:off x="1102553" y="3449422"/>
            <a:ext cx="971035" cy="400110"/>
          </a:xfrm>
          <a:prstGeom prst="rect">
            <a:avLst/>
          </a:prstGeom>
          <a:noFill/>
        </p:spPr>
        <p:txBody>
          <a:bodyPr wrap="none" rtlCol="0">
            <a:spAutoFit/>
          </a:bodyPr>
          <a:lstStyle/>
          <a:p>
            <a:r>
              <a:rPr lang="en-US" sz="2000" b="1" dirty="0">
                <a:solidFill>
                  <a:schemeClr val="bg1"/>
                </a:solidFill>
              </a:rPr>
              <a:t>Control</a:t>
            </a:r>
          </a:p>
        </p:txBody>
      </p:sp>
      <p:sp>
        <p:nvSpPr>
          <p:cNvPr id="7" name="TextBox 6">
            <a:extLst>
              <a:ext uri="{FF2B5EF4-FFF2-40B4-BE49-F238E27FC236}">
                <a16:creationId xmlns:a16="http://schemas.microsoft.com/office/drawing/2014/main" id="{5F064E8D-23E7-43FF-A0AE-627D6ED8C36B}"/>
              </a:ext>
            </a:extLst>
          </p:cNvPr>
          <p:cNvSpPr txBox="1"/>
          <p:nvPr/>
        </p:nvSpPr>
        <p:spPr>
          <a:xfrm>
            <a:off x="1289050" y="4098507"/>
            <a:ext cx="1184427" cy="731520"/>
          </a:xfrm>
          <a:prstGeom prst="rect">
            <a:avLst/>
          </a:prstGeom>
          <a:solidFill>
            <a:schemeClr val="accent1">
              <a:lumMod val="40000"/>
              <a:lumOff val="60000"/>
            </a:schemeClr>
          </a:solidFill>
          <a:ln w="19050">
            <a:solidFill>
              <a:schemeClr val="accent5">
                <a:lumMod val="50000"/>
              </a:schemeClr>
            </a:solidFill>
          </a:ln>
        </p:spPr>
        <p:txBody>
          <a:bodyPr wrap="none" rtlCol="0" anchor="ctr">
            <a:spAutoFit/>
          </a:bodyPr>
          <a:lstStyle/>
          <a:p>
            <a:r>
              <a:rPr lang="en-US" dirty="0"/>
              <a:t>Simulation</a:t>
            </a:r>
          </a:p>
        </p:txBody>
      </p:sp>
      <p:sp>
        <p:nvSpPr>
          <p:cNvPr id="8" name="TextBox 7">
            <a:extLst>
              <a:ext uri="{FF2B5EF4-FFF2-40B4-BE49-F238E27FC236}">
                <a16:creationId xmlns:a16="http://schemas.microsoft.com/office/drawing/2014/main" id="{8FF92ECF-3744-4B84-A69B-5BDFF2B9A5C7}"/>
              </a:ext>
            </a:extLst>
          </p:cNvPr>
          <p:cNvSpPr txBox="1"/>
          <p:nvPr/>
        </p:nvSpPr>
        <p:spPr>
          <a:xfrm>
            <a:off x="2892032" y="4098507"/>
            <a:ext cx="1348639" cy="731520"/>
          </a:xfrm>
          <a:prstGeom prst="rect">
            <a:avLst/>
          </a:prstGeom>
          <a:solidFill>
            <a:schemeClr val="accent1">
              <a:lumMod val="40000"/>
              <a:lumOff val="60000"/>
            </a:schemeClr>
          </a:solidFill>
          <a:ln w="19050">
            <a:solidFill>
              <a:schemeClr val="accent5">
                <a:lumMod val="50000"/>
              </a:schemeClr>
            </a:solidFill>
          </a:ln>
        </p:spPr>
        <p:txBody>
          <a:bodyPr wrap="none" rtlCol="0" anchor="ctr">
            <a:spAutoFit/>
          </a:bodyPr>
          <a:lstStyle/>
          <a:p>
            <a:r>
              <a:rPr lang="en-US" dirty="0"/>
              <a:t>Closed Track</a:t>
            </a:r>
          </a:p>
        </p:txBody>
      </p:sp>
      <p:sp>
        <p:nvSpPr>
          <p:cNvPr id="9" name="TextBox 8">
            <a:extLst>
              <a:ext uri="{FF2B5EF4-FFF2-40B4-BE49-F238E27FC236}">
                <a16:creationId xmlns:a16="http://schemas.microsoft.com/office/drawing/2014/main" id="{840B8D27-6B81-40B7-95CB-149441114198}"/>
              </a:ext>
            </a:extLst>
          </p:cNvPr>
          <p:cNvSpPr txBox="1"/>
          <p:nvPr/>
        </p:nvSpPr>
        <p:spPr>
          <a:xfrm>
            <a:off x="4659226" y="4080778"/>
            <a:ext cx="1388585" cy="731520"/>
          </a:xfrm>
          <a:prstGeom prst="rect">
            <a:avLst/>
          </a:prstGeom>
          <a:solidFill>
            <a:schemeClr val="accent1">
              <a:lumMod val="40000"/>
              <a:lumOff val="60000"/>
            </a:schemeClr>
          </a:solidFill>
          <a:ln w="19050">
            <a:solidFill>
              <a:schemeClr val="accent5">
                <a:lumMod val="50000"/>
              </a:schemeClr>
            </a:solidFill>
          </a:ln>
        </p:spPr>
        <p:txBody>
          <a:bodyPr wrap="none" rtlCol="0" anchor="ctr">
            <a:spAutoFit/>
          </a:bodyPr>
          <a:lstStyle/>
          <a:p>
            <a:r>
              <a:rPr lang="en-US" dirty="0"/>
              <a:t>Public Road, </a:t>
            </a:r>
            <a:br>
              <a:rPr lang="en-US" dirty="0"/>
            </a:br>
            <a:r>
              <a:rPr lang="en-US" dirty="0"/>
              <a:t>Safety Driver</a:t>
            </a:r>
          </a:p>
        </p:txBody>
      </p:sp>
      <p:sp>
        <p:nvSpPr>
          <p:cNvPr id="10" name="TextBox 9">
            <a:extLst>
              <a:ext uri="{FF2B5EF4-FFF2-40B4-BE49-F238E27FC236}">
                <a16:creationId xmlns:a16="http://schemas.microsoft.com/office/drawing/2014/main" id="{F973E682-60C1-469E-8AEF-0704AAEEBF66}"/>
              </a:ext>
            </a:extLst>
          </p:cNvPr>
          <p:cNvSpPr txBox="1"/>
          <p:nvPr/>
        </p:nvSpPr>
        <p:spPr>
          <a:xfrm>
            <a:off x="6466365" y="4093147"/>
            <a:ext cx="1388585" cy="731520"/>
          </a:xfrm>
          <a:prstGeom prst="rect">
            <a:avLst/>
          </a:prstGeom>
          <a:solidFill>
            <a:schemeClr val="accent1">
              <a:lumMod val="40000"/>
              <a:lumOff val="60000"/>
            </a:schemeClr>
          </a:solidFill>
          <a:ln w="19050">
            <a:solidFill>
              <a:schemeClr val="accent5">
                <a:lumMod val="50000"/>
              </a:schemeClr>
            </a:solidFill>
          </a:ln>
        </p:spPr>
        <p:txBody>
          <a:bodyPr wrap="none" rtlCol="0" anchor="ctr">
            <a:spAutoFit/>
          </a:bodyPr>
          <a:lstStyle/>
          <a:p>
            <a:r>
              <a:rPr lang="en-US" dirty="0"/>
              <a:t>Public Road, </a:t>
            </a:r>
            <a:br>
              <a:rPr lang="en-US" dirty="0"/>
            </a:br>
            <a:r>
              <a:rPr lang="en-US" dirty="0"/>
              <a:t>Customer</a:t>
            </a:r>
          </a:p>
        </p:txBody>
      </p:sp>
    </p:spTree>
    <p:extLst>
      <p:ext uri="{BB962C8B-B14F-4D97-AF65-F5344CB8AC3E}">
        <p14:creationId xmlns:p14="http://schemas.microsoft.com/office/powerpoint/2010/main" val="13925923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6BF7C-81F7-4F34-9AD0-B886A65EC25F}"/>
              </a:ext>
            </a:extLst>
          </p:cNvPr>
          <p:cNvSpPr>
            <a:spLocks noGrp="1"/>
          </p:cNvSpPr>
          <p:nvPr>
            <p:ph type="title"/>
          </p:nvPr>
        </p:nvSpPr>
        <p:spPr/>
        <p:txBody>
          <a:bodyPr/>
          <a:lstStyle/>
          <a:p>
            <a:r>
              <a:rPr lang="en-US" dirty="0"/>
              <a:t>HFES Policy Statement</a:t>
            </a:r>
          </a:p>
        </p:txBody>
      </p:sp>
      <p:sp>
        <p:nvSpPr>
          <p:cNvPr id="3" name="Content Placeholder 2">
            <a:extLst>
              <a:ext uri="{FF2B5EF4-FFF2-40B4-BE49-F238E27FC236}">
                <a16:creationId xmlns:a16="http://schemas.microsoft.com/office/drawing/2014/main" id="{8C8ADFE2-551B-47F7-BC80-F15D6BF1D2BF}"/>
              </a:ext>
            </a:extLst>
          </p:cNvPr>
          <p:cNvSpPr>
            <a:spLocks noGrp="1"/>
          </p:cNvSpPr>
          <p:nvPr>
            <p:ph idx="1"/>
          </p:nvPr>
        </p:nvSpPr>
        <p:spPr/>
        <p:txBody>
          <a:bodyPr/>
          <a:lstStyle/>
          <a:p>
            <a:r>
              <a:rPr lang="en-US" dirty="0"/>
              <a:t>Automated vehicles require careful testing before deployment on public roads</a:t>
            </a:r>
          </a:p>
          <a:p>
            <a:r>
              <a:rPr lang="en-US" dirty="0"/>
              <a:t>Automated vehicles should support the needs of human drivers and other users</a:t>
            </a:r>
          </a:p>
          <a:p>
            <a:r>
              <a:rPr lang="en-US" dirty="0"/>
              <a:t>Automated vehicles should be safe and understandable</a:t>
            </a:r>
          </a:p>
          <a:p>
            <a:r>
              <a:rPr lang="en-US" dirty="0"/>
              <a:t>Automated vehicles should be accompanied by detailed training for drivers</a:t>
            </a:r>
          </a:p>
          <a:p>
            <a:endParaRPr lang="en-US" dirty="0"/>
          </a:p>
        </p:txBody>
      </p:sp>
    </p:spTree>
    <p:extLst>
      <p:ext uri="{BB962C8B-B14F-4D97-AF65-F5344CB8AC3E}">
        <p14:creationId xmlns:p14="http://schemas.microsoft.com/office/powerpoint/2010/main" val="39706519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94932-8DCE-4ED7-B6EF-8D2F7CD352FF}"/>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E877D32B-8C1C-4824-B74C-BD249DCD8653}"/>
              </a:ext>
            </a:extLst>
          </p:cNvPr>
          <p:cNvSpPr>
            <a:spLocks noGrp="1"/>
          </p:cNvSpPr>
          <p:nvPr>
            <p:ph idx="1"/>
          </p:nvPr>
        </p:nvSpPr>
        <p:spPr>
          <a:xfrm>
            <a:off x="628650" y="1825625"/>
            <a:ext cx="7886700" cy="3896749"/>
          </a:xfrm>
        </p:spPr>
        <p:txBody>
          <a:bodyPr>
            <a:normAutofit fontScale="92500" lnSpcReduction="10000"/>
          </a:bodyPr>
          <a:lstStyle/>
          <a:p>
            <a:r>
              <a:rPr lang="en-US" dirty="0"/>
              <a:t>Should AVs be tested in real-world locations where pedestrians and bicyclists are present?</a:t>
            </a:r>
          </a:p>
          <a:p>
            <a:r>
              <a:rPr lang="en-US" dirty="0"/>
              <a:t>How does the current testing process relate to pedestrian and bicycle safety?</a:t>
            </a:r>
          </a:p>
          <a:p>
            <a:r>
              <a:rPr lang="en-US" dirty="0"/>
              <a:t>What amount of testing or evidence is needed for people to feel that AVs are “safe” enough to share roads with pedestrians and bicyclists?</a:t>
            </a:r>
          </a:p>
          <a:p>
            <a:r>
              <a:rPr lang="en-US" dirty="0"/>
              <a:t>What role does the city or state have in shaping testing requirements?</a:t>
            </a:r>
          </a:p>
        </p:txBody>
      </p:sp>
    </p:spTree>
    <p:extLst>
      <p:ext uri="{BB962C8B-B14F-4D97-AF65-F5344CB8AC3E}">
        <p14:creationId xmlns:p14="http://schemas.microsoft.com/office/powerpoint/2010/main" val="17822496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04CBC-E93F-4163-932F-B0AB2A240CE2}"/>
              </a:ext>
            </a:extLst>
          </p:cNvPr>
          <p:cNvSpPr>
            <a:spLocks noGrp="1"/>
          </p:cNvSpPr>
          <p:nvPr>
            <p:ph type="title"/>
          </p:nvPr>
        </p:nvSpPr>
        <p:spPr/>
        <p:txBody>
          <a:bodyPr/>
          <a:lstStyle/>
          <a:p>
            <a:r>
              <a:rPr lang="en-US" dirty="0"/>
              <a:t>Important Takeaway</a:t>
            </a:r>
          </a:p>
        </p:txBody>
      </p:sp>
      <p:sp>
        <p:nvSpPr>
          <p:cNvPr id="3" name="Content Placeholder 2">
            <a:extLst>
              <a:ext uri="{FF2B5EF4-FFF2-40B4-BE49-F238E27FC236}">
                <a16:creationId xmlns:a16="http://schemas.microsoft.com/office/drawing/2014/main" id="{E5CA4704-BCCD-46BA-9BAD-B1C740D9DC43}"/>
              </a:ext>
            </a:extLst>
          </p:cNvPr>
          <p:cNvSpPr>
            <a:spLocks noGrp="1"/>
          </p:cNvSpPr>
          <p:nvPr>
            <p:ph idx="1"/>
          </p:nvPr>
        </p:nvSpPr>
        <p:spPr/>
        <p:txBody>
          <a:bodyPr/>
          <a:lstStyle/>
          <a:p>
            <a:pPr marL="0" indent="0">
              <a:buNone/>
            </a:pPr>
            <a:r>
              <a:rPr lang="en-US" dirty="0"/>
              <a:t>Test locations and conditions define </a:t>
            </a:r>
          </a:p>
          <a:p>
            <a:pPr marL="514350" indent="-514350">
              <a:buFont typeface="+mj-lt"/>
              <a:buAutoNum type="arabicPeriod"/>
            </a:pPr>
            <a:r>
              <a:rPr lang="en-US" dirty="0"/>
              <a:t>where vehicles will be operational in the future</a:t>
            </a:r>
          </a:p>
          <a:p>
            <a:pPr marL="514350" indent="-514350">
              <a:buFont typeface="+mj-lt"/>
              <a:buAutoNum type="arabicPeriod"/>
            </a:pPr>
            <a:r>
              <a:rPr lang="en-US" dirty="0"/>
              <a:t>what our safety metrics will be</a:t>
            </a:r>
          </a:p>
          <a:p>
            <a:endParaRPr lang="en-US" dirty="0"/>
          </a:p>
        </p:txBody>
      </p:sp>
    </p:spTree>
    <p:extLst>
      <p:ext uri="{BB962C8B-B14F-4D97-AF65-F5344CB8AC3E}">
        <p14:creationId xmlns:p14="http://schemas.microsoft.com/office/powerpoint/2010/main" val="27554588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Patient Zero: The First </a:t>
            </a:r>
            <a:br>
              <a:rPr lang="en-US" dirty="0"/>
            </a:br>
            <a:r>
              <a:rPr lang="en-US" dirty="0"/>
              <a:t>AV-involved Crashes and Responses</a:t>
            </a:r>
          </a:p>
        </p:txBody>
      </p:sp>
    </p:spTree>
    <p:extLst>
      <p:ext uri="{BB962C8B-B14F-4D97-AF65-F5344CB8AC3E}">
        <p14:creationId xmlns:p14="http://schemas.microsoft.com/office/powerpoint/2010/main" val="36083113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BA141-B897-4944-A0F4-8DAD68BF09CF}"/>
              </a:ext>
            </a:extLst>
          </p:cNvPr>
          <p:cNvSpPr>
            <a:spLocks noGrp="1"/>
          </p:cNvSpPr>
          <p:nvPr>
            <p:ph type="title"/>
          </p:nvPr>
        </p:nvSpPr>
        <p:spPr/>
        <p:txBody>
          <a:bodyPr/>
          <a:lstStyle/>
          <a:p>
            <a:r>
              <a:rPr lang="en-US" dirty="0"/>
              <a:t>First Automated Vehicle Fatality</a:t>
            </a:r>
          </a:p>
        </p:txBody>
      </p:sp>
      <p:sp>
        <p:nvSpPr>
          <p:cNvPr id="3" name="Content Placeholder 2">
            <a:extLst>
              <a:ext uri="{FF2B5EF4-FFF2-40B4-BE49-F238E27FC236}">
                <a16:creationId xmlns:a16="http://schemas.microsoft.com/office/drawing/2014/main" id="{7F55DBB3-B1E2-4CE9-930B-7A760E614BED}"/>
              </a:ext>
            </a:extLst>
          </p:cNvPr>
          <p:cNvSpPr>
            <a:spLocks noGrp="1"/>
          </p:cNvSpPr>
          <p:nvPr>
            <p:ph idx="1"/>
          </p:nvPr>
        </p:nvSpPr>
        <p:spPr>
          <a:xfrm>
            <a:off x="628650" y="1584960"/>
            <a:ext cx="7886700" cy="4592003"/>
          </a:xfrm>
        </p:spPr>
        <p:txBody>
          <a:bodyPr>
            <a:normAutofit fontScale="77500" lnSpcReduction="20000"/>
          </a:bodyPr>
          <a:lstStyle/>
          <a:p>
            <a:r>
              <a:rPr lang="en-US" dirty="0"/>
              <a:t>A 2015 a driver was killed </a:t>
            </a:r>
            <a:br>
              <a:rPr lang="en-US" dirty="0"/>
            </a:br>
            <a:r>
              <a:rPr lang="en-US" dirty="0"/>
              <a:t>when his Tesla Model S struck </a:t>
            </a:r>
            <a:br>
              <a:rPr lang="en-US" dirty="0"/>
            </a:br>
            <a:r>
              <a:rPr lang="en-US" dirty="0"/>
              <a:t>a semi trailer</a:t>
            </a:r>
          </a:p>
          <a:p>
            <a:r>
              <a:rPr lang="en-US" dirty="0"/>
              <a:t>Saturday, May 7, 2016 at 4:40 p.m. </a:t>
            </a:r>
          </a:p>
          <a:p>
            <a:pPr lvl="1"/>
            <a:r>
              <a:rPr lang="en-US" dirty="0"/>
              <a:t>Daylight with clear weather </a:t>
            </a:r>
            <a:br>
              <a:rPr lang="en-US" dirty="0"/>
            </a:br>
            <a:r>
              <a:rPr lang="en-US" dirty="0"/>
              <a:t>conditions</a:t>
            </a:r>
          </a:p>
          <a:p>
            <a:r>
              <a:rPr lang="en-US" dirty="0"/>
              <a:t>Tesla Model S, traveling eastbound </a:t>
            </a:r>
            <a:br>
              <a:rPr lang="en-US" dirty="0"/>
            </a:br>
            <a:r>
              <a:rPr lang="en-US" dirty="0"/>
              <a:t>on US Highway 27A (US-27A) </a:t>
            </a:r>
          </a:p>
          <a:p>
            <a:pPr lvl="1"/>
            <a:r>
              <a:rPr lang="en-US" dirty="0"/>
              <a:t>“Autopilot” was engaged and set to 74 mph</a:t>
            </a:r>
          </a:p>
          <a:p>
            <a:pPr lvl="1"/>
            <a:r>
              <a:rPr lang="en-US" dirty="0"/>
              <a:t>Had automated emergency braking system</a:t>
            </a:r>
          </a:p>
          <a:p>
            <a:r>
              <a:rPr lang="en-US" dirty="0"/>
              <a:t>Following the crash</a:t>
            </a:r>
          </a:p>
          <a:p>
            <a:pPr lvl="1"/>
            <a:r>
              <a:rPr lang="en-US" dirty="0" err="1"/>
              <a:t>Telsa</a:t>
            </a:r>
            <a:r>
              <a:rPr lang="en-US" dirty="0"/>
              <a:t> battery disengaged but the car continued coasting at a shallow angle off the right side of the roadway</a:t>
            </a:r>
          </a:p>
          <a:p>
            <a:pPr lvl="1"/>
            <a:r>
              <a:rPr lang="en-US" dirty="0"/>
              <a:t>Came to rest perpendicular to the highway in the front yard of a private residence. </a:t>
            </a:r>
          </a:p>
          <a:p>
            <a:endParaRPr lang="en-US" dirty="0"/>
          </a:p>
        </p:txBody>
      </p:sp>
      <p:pic>
        <p:nvPicPr>
          <p:cNvPr id="4" name="Picture 3">
            <a:extLst>
              <a:ext uri="{FF2B5EF4-FFF2-40B4-BE49-F238E27FC236}">
                <a16:creationId xmlns:a16="http://schemas.microsoft.com/office/drawing/2014/main" id="{C60C3015-2526-492E-BD2D-DDF5F138DE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20266" y="1332250"/>
            <a:ext cx="3420534" cy="2440754"/>
          </a:xfrm>
          <a:prstGeom prst="rect">
            <a:avLst/>
          </a:prstGeom>
        </p:spPr>
      </p:pic>
    </p:spTree>
    <p:extLst>
      <p:ext uri="{BB962C8B-B14F-4D97-AF65-F5344CB8AC3E}">
        <p14:creationId xmlns:p14="http://schemas.microsoft.com/office/powerpoint/2010/main" val="32229978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65125"/>
            <a:ext cx="7886700" cy="1325563"/>
          </a:xfrm>
        </p:spPr>
        <p:txBody>
          <a:bodyPr>
            <a:normAutofit/>
          </a:bodyPr>
          <a:lstStyle/>
          <a:p>
            <a:r>
              <a:rPr lang="en-US" dirty="0"/>
              <a:t>Crash Location</a:t>
            </a:r>
          </a:p>
        </p:txBody>
      </p:sp>
      <p:sp>
        <p:nvSpPr>
          <p:cNvPr id="4" name="Rectangle 3"/>
          <p:cNvSpPr/>
          <p:nvPr/>
        </p:nvSpPr>
        <p:spPr>
          <a:xfrm>
            <a:off x="5539563" y="1600200"/>
            <a:ext cx="2679404" cy="8240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522921" y="4710223"/>
            <a:ext cx="2346251" cy="15905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128977" y="4389475"/>
            <a:ext cx="886046" cy="8240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209106" y="3223438"/>
            <a:ext cx="2576623" cy="15718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0" name="Picture 2" descr="https://static01.nyt.com/images/2016/07/01/business/inside-tesla-accident-1467416244323/inside-tesla-accident-1467416244323-videoSixteenByNineJumbo1600-v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62" y="1294514"/>
            <a:ext cx="9133038" cy="5137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50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79A63-9899-45FE-A2A3-7E7A2A90A4E5}"/>
              </a:ext>
            </a:extLst>
          </p:cNvPr>
          <p:cNvSpPr>
            <a:spLocks noGrp="1"/>
          </p:cNvSpPr>
          <p:nvPr>
            <p:ph type="title"/>
          </p:nvPr>
        </p:nvSpPr>
        <p:spPr/>
        <p:txBody>
          <a:bodyPr/>
          <a:lstStyle/>
          <a:p>
            <a:r>
              <a:rPr lang="en-US" dirty="0"/>
              <a:t>Key Definitions</a:t>
            </a:r>
          </a:p>
        </p:txBody>
      </p:sp>
    </p:spTree>
    <p:extLst>
      <p:ext uri="{BB962C8B-B14F-4D97-AF65-F5344CB8AC3E}">
        <p14:creationId xmlns:p14="http://schemas.microsoft.com/office/powerpoint/2010/main" val="12936673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Perspectives</a:t>
            </a:r>
          </a:p>
        </p:txBody>
      </p:sp>
      <p:sp>
        <p:nvSpPr>
          <p:cNvPr id="3" name="Content Placeholder 2"/>
          <p:cNvSpPr>
            <a:spLocks noGrp="1"/>
          </p:cNvSpPr>
          <p:nvPr>
            <p:ph idx="1"/>
          </p:nvPr>
        </p:nvSpPr>
        <p:spPr>
          <a:xfrm>
            <a:off x="628650" y="1534160"/>
            <a:ext cx="7886700" cy="4642803"/>
          </a:xfrm>
        </p:spPr>
        <p:txBody>
          <a:bodyPr>
            <a:normAutofit fontScale="77500" lnSpcReduction="20000"/>
          </a:bodyPr>
          <a:lstStyle/>
          <a:p>
            <a:r>
              <a:rPr lang="en-US" dirty="0">
                <a:solidFill>
                  <a:schemeClr val="tx1"/>
                </a:solidFill>
              </a:rPr>
              <a:t>NHTSA</a:t>
            </a:r>
          </a:p>
          <a:p>
            <a:pPr lvl="1"/>
            <a:r>
              <a:rPr lang="en-US" dirty="0">
                <a:solidFill>
                  <a:schemeClr val="tx1"/>
                </a:solidFill>
              </a:rPr>
              <a:t>“A safety-related defect trend has not been identified at this time and further examination of this issue does not appear to be warranted.”</a:t>
            </a:r>
          </a:p>
          <a:p>
            <a:r>
              <a:rPr lang="en-US" dirty="0">
                <a:solidFill>
                  <a:schemeClr val="tx1"/>
                </a:solidFill>
              </a:rPr>
              <a:t>Tesla</a:t>
            </a:r>
          </a:p>
          <a:p>
            <a:pPr lvl="1"/>
            <a:r>
              <a:rPr lang="en-US" dirty="0">
                <a:solidFill>
                  <a:schemeClr val="tx1"/>
                </a:solidFill>
              </a:rPr>
              <a:t>“Final report on Autopilot issued by NHTSA is very positive.”</a:t>
            </a:r>
          </a:p>
          <a:p>
            <a:r>
              <a:rPr lang="en-US" dirty="0">
                <a:solidFill>
                  <a:schemeClr val="tx1"/>
                </a:solidFill>
              </a:rPr>
              <a:t>Driver’s Family</a:t>
            </a:r>
          </a:p>
          <a:p>
            <a:pPr lvl="1"/>
            <a:r>
              <a:rPr lang="en-US" dirty="0">
                <a:solidFill>
                  <a:schemeClr val="tx1"/>
                </a:solidFill>
              </a:rPr>
              <a:t>“Change always comes with risks, and zero tolerance for deaths would totally stop innovation and improvements.”</a:t>
            </a:r>
          </a:p>
          <a:p>
            <a:r>
              <a:rPr lang="en-US" dirty="0">
                <a:solidFill>
                  <a:schemeClr val="tx1"/>
                </a:solidFill>
              </a:rPr>
              <a:t>NTSB</a:t>
            </a:r>
          </a:p>
          <a:p>
            <a:pPr lvl="1"/>
            <a:r>
              <a:rPr lang="en-US" dirty="0">
                <a:solidFill>
                  <a:schemeClr val="tx1"/>
                </a:solidFill>
              </a:rPr>
              <a:t>“System safeguards, that should have prevented the Tesla’s driver from using the car’s automation system on certain roadways, were lacking and the combined effects of human error and the lack of sufficient system safeguards resulted in a fatal collision that should not have happened.”</a:t>
            </a:r>
          </a:p>
        </p:txBody>
      </p:sp>
    </p:spTree>
    <p:extLst>
      <p:ext uri="{BB962C8B-B14F-4D97-AF65-F5344CB8AC3E}">
        <p14:creationId xmlns:p14="http://schemas.microsoft.com/office/powerpoint/2010/main" val="15101585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78664-A4F8-4C69-A4BA-E0BE0F72CAA0}"/>
              </a:ext>
            </a:extLst>
          </p:cNvPr>
          <p:cNvSpPr>
            <a:spLocks noGrp="1"/>
          </p:cNvSpPr>
          <p:nvPr>
            <p:ph type="title"/>
          </p:nvPr>
        </p:nvSpPr>
        <p:spPr/>
        <p:txBody>
          <a:bodyPr/>
          <a:lstStyle/>
          <a:p>
            <a:r>
              <a:rPr lang="en-US" dirty="0"/>
              <a:t>First Pedestrian Fatality from an Automated Vehicle</a:t>
            </a:r>
          </a:p>
        </p:txBody>
      </p:sp>
      <p:sp>
        <p:nvSpPr>
          <p:cNvPr id="3" name="Content Placeholder 2">
            <a:extLst>
              <a:ext uri="{FF2B5EF4-FFF2-40B4-BE49-F238E27FC236}">
                <a16:creationId xmlns:a16="http://schemas.microsoft.com/office/drawing/2014/main" id="{1A4E7BF3-0BFD-41AF-8180-8E3FEA4BD642}"/>
              </a:ext>
            </a:extLst>
          </p:cNvPr>
          <p:cNvSpPr>
            <a:spLocks noGrp="1"/>
          </p:cNvSpPr>
          <p:nvPr>
            <p:ph idx="1"/>
          </p:nvPr>
        </p:nvSpPr>
        <p:spPr/>
        <p:txBody>
          <a:bodyPr>
            <a:normAutofit fontScale="70000" lnSpcReduction="20000"/>
          </a:bodyPr>
          <a:lstStyle/>
          <a:p>
            <a:r>
              <a:rPr lang="en-US" dirty="0"/>
              <a:t>An Uber Technologies, Inc. test vehicle struck and killed a pedestrian crossing the street.</a:t>
            </a:r>
          </a:p>
          <a:p>
            <a:r>
              <a:rPr lang="en-US" dirty="0"/>
              <a:t>Sunday, March 18 at 9:58pm</a:t>
            </a:r>
          </a:p>
          <a:p>
            <a:pPr lvl="1"/>
            <a:r>
              <a:rPr lang="en-US" dirty="0"/>
              <a:t>Nighttime conditions</a:t>
            </a:r>
          </a:p>
          <a:p>
            <a:r>
              <a:rPr lang="en-US" dirty="0"/>
              <a:t>Vehicle was a modified 2017 Volvo XC90</a:t>
            </a:r>
          </a:p>
          <a:p>
            <a:pPr lvl="1"/>
            <a:r>
              <a:rPr lang="en-US" dirty="0"/>
              <a:t>One vehicle operator </a:t>
            </a:r>
          </a:p>
          <a:p>
            <a:pPr lvl="1"/>
            <a:r>
              <a:rPr lang="en-US" dirty="0"/>
              <a:t>Self-driving system engaged (cameras, radar and Lidar)</a:t>
            </a:r>
          </a:p>
          <a:p>
            <a:pPr lvl="1"/>
            <a:r>
              <a:rPr lang="en-US" dirty="0"/>
              <a:t>The Volvo collision avoidance function with automatic emergency braking was disabled</a:t>
            </a:r>
          </a:p>
          <a:p>
            <a:pPr lvl="1"/>
            <a:r>
              <a:rPr lang="en-US" dirty="0"/>
              <a:t>Vehicle was travelling at 43 mph in a 45 mph speed zone</a:t>
            </a:r>
          </a:p>
          <a:p>
            <a:r>
              <a:rPr lang="en-US" dirty="0"/>
              <a:t>Pedestrian was dressed in dark clothing and pushing a bicycle</a:t>
            </a:r>
          </a:p>
          <a:p>
            <a:pPr lvl="1"/>
            <a:r>
              <a:rPr lang="en-US" dirty="0"/>
              <a:t>Did not look in the direction of the vehicle before crossing</a:t>
            </a:r>
          </a:p>
          <a:p>
            <a:pPr lvl="1"/>
            <a:r>
              <a:rPr lang="en-US" dirty="0"/>
              <a:t>Crossed the road 360 feet from the nearest crosswalk in a section not directly illuminated by lighting. </a:t>
            </a:r>
          </a:p>
          <a:p>
            <a:pPr lvl="1"/>
            <a:r>
              <a:rPr lang="en-US" dirty="0"/>
              <a:t>Entered the roadway from a brick median (see next slide)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068110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5D7A2-3DA8-45DE-BE07-A46BCF50A71A}"/>
              </a:ext>
            </a:extLst>
          </p:cNvPr>
          <p:cNvSpPr>
            <a:spLocks noGrp="1"/>
          </p:cNvSpPr>
          <p:nvPr>
            <p:ph type="title"/>
          </p:nvPr>
        </p:nvSpPr>
        <p:spPr/>
        <p:txBody>
          <a:bodyPr/>
          <a:lstStyle/>
          <a:p>
            <a:r>
              <a:rPr lang="en-US" dirty="0"/>
              <a:t>Crash Location</a:t>
            </a:r>
          </a:p>
        </p:txBody>
      </p:sp>
      <p:sp>
        <p:nvSpPr>
          <p:cNvPr id="3" name="Content Placeholder 2">
            <a:extLst>
              <a:ext uri="{FF2B5EF4-FFF2-40B4-BE49-F238E27FC236}">
                <a16:creationId xmlns:a16="http://schemas.microsoft.com/office/drawing/2014/main" id="{B10D4BA4-D70A-4A85-9F40-DCF81430A4E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4DA6A298-F2ED-426E-B021-B224F298FF84}"/>
              </a:ext>
            </a:extLst>
          </p:cNvPr>
          <p:cNvPicPr>
            <a:picLocks noChangeAspect="1"/>
          </p:cNvPicPr>
          <p:nvPr/>
        </p:nvPicPr>
        <p:blipFill>
          <a:blip r:embed="rId3"/>
          <a:stretch>
            <a:fillRect/>
          </a:stretch>
        </p:blipFill>
        <p:spPr>
          <a:xfrm>
            <a:off x="628650" y="1359566"/>
            <a:ext cx="6882064" cy="4550219"/>
          </a:xfrm>
          <a:prstGeom prst="rect">
            <a:avLst/>
          </a:prstGeom>
        </p:spPr>
      </p:pic>
      <p:sp>
        <p:nvSpPr>
          <p:cNvPr id="6" name="Explosion: 8 Points 5">
            <a:extLst>
              <a:ext uri="{FF2B5EF4-FFF2-40B4-BE49-F238E27FC236}">
                <a16:creationId xmlns:a16="http://schemas.microsoft.com/office/drawing/2014/main" id="{F388CB56-16A2-4ACA-92D1-FA24E5F765A2}"/>
              </a:ext>
            </a:extLst>
          </p:cNvPr>
          <p:cNvSpPr/>
          <p:nvPr/>
        </p:nvSpPr>
        <p:spPr>
          <a:xfrm>
            <a:off x="3174419" y="3429000"/>
            <a:ext cx="410817" cy="414130"/>
          </a:xfrm>
          <a:prstGeom prst="irregularSeal1">
            <a:avLst/>
          </a:prstGeom>
          <a:solidFill>
            <a:srgbClr val="FFFF00"/>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2" descr="https://cdn.vox-cdn.com/thumbor/VyoTyIwqgAXbn-Sn47WBC0Kwo-Q=/0x0:1074x675/1200x800/filters:focal(592x320:762x490)/cdn.vox-cdn.com/uploads/chorus_image/image/59100533/Screen_Shot_2018_03_19_at_9.21.17_PM.0.png">
            <a:extLst>
              <a:ext uri="{FF2B5EF4-FFF2-40B4-BE49-F238E27FC236}">
                <a16:creationId xmlns:a16="http://schemas.microsoft.com/office/drawing/2014/main" id="{6BB17D98-5993-4302-AB98-9485EF3E80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556084"/>
            <a:ext cx="4319337" cy="2879558"/>
          </a:xfrm>
          <a:prstGeom prst="rect">
            <a:avLst/>
          </a:prstGeom>
          <a:noFill/>
          <a:ln w="19050">
            <a:solidFill>
              <a:schemeClr val="bg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6420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8A8E3-7F7D-4896-864E-54A60C27ACC4}"/>
              </a:ext>
            </a:extLst>
          </p:cNvPr>
          <p:cNvSpPr>
            <a:spLocks noGrp="1"/>
          </p:cNvSpPr>
          <p:nvPr>
            <p:ph type="title"/>
          </p:nvPr>
        </p:nvSpPr>
        <p:spPr/>
        <p:txBody>
          <a:bodyPr>
            <a:normAutofit/>
          </a:bodyPr>
          <a:lstStyle/>
          <a:p>
            <a:r>
              <a:rPr lang="en-US" sz="3600" dirty="0"/>
              <a:t>Moving beyond the crash “blame game”</a:t>
            </a:r>
          </a:p>
        </p:txBody>
      </p:sp>
      <p:sp>
        <p:nvSpPr>
          <p:cNvPr id="3" name="Content Placeholder 2">
            <a:extLst>
              <a:ext uri="{FF2B5EF4-FFF2-40B4-BE49-F238E27FC236}">
                <a16:creationId xmlns:a16="http://schemas.microsoft.com/office/drawing/2014/main" id="{96588254-46A2-46DF-AE7E-4E09785B25BB}"/>
              </a:ext>
            </a:extLst>
          </p:cNvPr>
          <p:cNvSpPr>
            <a:spLocks noGrp="1"/>
          </p:cNvSpPr>
          <p:nvPr>
            <p:ph idx="1"/>
          </p:nvPr>
        </p:nvSpPr>
        <p:spPr>
          <a:xfrm>
            <a:off x="457200" y="1988821"/>
            <a:ext cx="3794760" cy="3463052"/>
          </a:xfrm>
        </p:spPr>
        <p:txBody>
          <a:bodyPr>
            <a:normAutofit fontScale="62500" lnSpcReduction="20000"/>
          </a:bodyPr>
          <a:lstStyle/>
          <a:p>
            <a:r>
              <a:rPr lang="en-US" dirty="0"/>
              <a:t>Consideration of broader patterns</a:t>
            </a:r>
          </a:p>
          <a:p>
            <a:pPr lvl="1"/>
            <a:r>
              <a:rPr lang="en-US" dirty="0"/>
              <a:t>How did the environmental, policy and human roles interact to create the situation?</a:t>
            </a:r>
          </a:p>
          <a:p>
            <a:pPr lvl="1"/>
            <a:r>
              <a:rPr lang="en-US" dirty="0"/>
              <a:t>This requires good data!</a:t>
            </a:r>
          </a:p>
          <a:p>
            <a:r>
              <a:rPr lang="en-US" dirty="0"/>
              <a:t>Proactive changes to underlying systems to prevent crashes: </a:t>
            </a:r>
          </a:p>
          <a:p>
            <a:pPr lvl="1"/>
            <a:r>
              <a:rPr lang="en-US" dirty="0"/>
              <a:t>Roadway designs, policies, laws, etc.  </a:t>
            </a:r>
          </a:p>
          <a:p>
            <a:r>
              <a:rPr lang="en-US" dirty="0"/>
              <a:t>Respectful dialogue about the values, beliefs, and assumptions that shape our systems</a:t>
            </a:r>
          </a:p>
        </p:txBody>
      </p:sp>
      <p:sp>
        <p:nvSpPr>
          <p:cNvPr id="4" name="Date Placeholder 3">
            <a:extLst>
              <a:ext uri="{FF2B5EF4-FFF2-40B4-BE49-F238E27FC236}">
                <a16:creationId xmlns:a16="http://schemas.microsoft.com/office/drawing/2014/main" id="{B92F2D91-3552-495C-A079-58515010B13C}"/>
              </a:ext>
            </a:extLst>
          </p:cNvPr>
          <p:cNvSpPr>
            <a:spLocks noGrp="1"/>
          </p:cNvSpPr>
          <p:nvPr>
            <p:ph type="dt" sz="half" idx="4294967295"/>
          </p:nvPr>
        </p:nvSpPr>
        <p:spPr>
          <a:xfrm>
            <a:off x="6127750" y="3534654"/>
            <a:ext cx="2057400" cy="365125"/>
          </a:xfrm>
        </p:spPr>
        <p:txBody>
          <a:bodyPr/>
          <a:lstStyle/>
          <a:p>
            <a:r>
              <a:rPr lang="en-US"/>
              <a:t>www.roadsafety.unc.edu  |  </a:t>
            </a:r>
            <a:fld id="{1682C668-C39B-C54B-A3C8-79F9D24A2384}" type="datetime4">
              <a:rPr lang="en-US" smtClean="0"/>
              <a:pPr/>
              <a:t>July 11, 2019</a:t>
            </a:fld>
            <a:endParaRPr lang="en-US" dirty="0"/>
          </a:p>
        </p:txBody>
      </p:sp>
      <p:pic>
        <p:nvPicPr>
          <p:cNvPr id="5" name="Picture 4">
            <a:extLst>
              <a:ext uri="{FF2B5EF4-FFF2-40B4-BE49-F238E27FC236}">
                <a16:creationId xmlns:a16="http://schemas.microsoft.com/office/drawing/2014/main" id="{E55C70D9-E482-440A-A24B-C3EC242C9090}"/>
              </a:ext>
            </a:extLst>
          </p:cNvPr>
          <p:cNvPicPr>
            <a:picLocks noChangeAspect="1"/>
          </p:cNvPicPr>
          <p:nvPr/>
        </p:nvPicPr>
        <p:blipFill rotWithShape="1">
          <a:blip r:embed="rId3">
            <a:extLst>
              <a:ext uri="{28A0092B-C50C-407E-A947-70E740481C1C}">
                <a14:useLocalDpi xmlns:a14="http://schemas.microsoft.com/office/drawing/2010/main" val="0"/>
              </a:ext>
            </a:extLst>
          </a:blip>
          <a:srcRect l="16415" t="13333" r="2892" b="7667"/>
          <a:stretch/>
        </p:blipFill>
        <p:spPr>
          <a:xfrm>
            <a:off x="4162426" y="1650910"/>
            <a:ext cx="4981574" cy="3800963"/>
          </a:xfrm>
          <a:prstGeom prst="rect">
            <a:avLst/>
          </a:prstGeom>
        </p:spPr>
      </p:pic>
    </p:spTree>
    <p:extLst>
      <p:ext uri="{BB962C8B-B14F-4D97-AF65-F5344CB8AC3E}">
        <p14:creationId xmlns:p14="http://schemas.microsoft.com/office/powerpoint/2010/main" val="35167721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A2581-6B99-4423-B51D-15877F441631}"/>
              </a:ext>
            </a:extLst>
          </p:cNvPr>
          <p:cNvSpPr>
            <a:spLocks noGrp="1"/>
          </p:cNvSpPr>
          <p:nvPr>
            <p:ph type="title"/>
          </p:nvPr>
        </p:nvSpPr>
        <p:spPr/>
        <p:txBody>
          <a:bodyPr/>
          <a:lstStyle/>
          <a:p>
            <a:r>
              <a:rPr lang="en-US" dirty="0"/>
              <a:t>Example: San Francisco pro-active approach to crash data collection</a:t>
            </a:r>
          </a:p>
        </p:txBody>
      </p:sp>
      <p:sp>
        <p:nvSpPr>
          <p:cNvPr id="3" name="Content Placeholder 2">
            <a:extLst>
              <a:ext uri="{FF2B5EF4-FFF2-40B4-BE49-F238E27FC236}">
                <a16:creationId xmlns:a16="http://schemas.microsoft.com/office/drawing/2014/main" id="{81B04B92-E680-4FD0-9F84-76C41976E385}"/>
              </a:ext>
            </a:extLst>
          </p:cNvPr>
          <p:cNvSpPr>
            <a:spLocks noGrp="1"/>
          </p:cNvSpPr>
          <p:nvPr>
            <p:ph idx="1"/>
          </p:nvPr>
        </p:nvSpPr>
        <p:spPr>
          <a:xfrm>
            <a:off x="628650" y="2031999"/>
            <a:ext cx="4126230" cy="4144963"/>
          </a:xfrm>
        </p:spPr>
        <p:txBody>
          <a:bodyPr/>
          <a:lstStyle/>
          <a:p>
            <a:r>
              <a:rPr lang="en-US" dirty="0"/>
              <a:t>Updated police crash report and trauma registry questions to support “tagging” of incidents involving automated vehicles</a:t>
            </a:r>
          </a:p>
        </p:txBody>
      </p:sp>
      <p:pic>
        <p:nvPicPr>
          <p:cNvPr id="4" name="Picture 3">
            <a:extLst>
              <a:ext uri="{FF2B5EF4-FFF2-40B4-BE49-F238E27FC236}">
                <a16:creationId xmlns:a16="http://schemas.microsoft.com/office/drawing/2014/main" id="{899A2756-CAF7-4226-A44F-395C5C246B41}"/>
              </a:ext>
            </a:extLst>
          </p:cNvPr>
          <p:cNvPicPr>
            <a:picLocks noChangeAspect="1"/>
          </p:cNvPicPr>
          <p:nvPr/>
        </p:nvPicPr>
        <p:blipFill rotWithShape="1">
          <a:blip r:embed="rId3"/>
          <a:srcRect l="32111" t="16204" r="32889" b="3209"/>
          <a:stretch/>
        </p:blipFill>
        <p:spPr>
          <a:xfrm>
            <a:off x="5090160" y="1802449"/>
            <a:ext cx="3200400" cy="4144964"/>
          </a:xfrm>
          <a:prstGeom prst="rect">
            <a:avLst/>
          </a:prstGeom>
        </p:spPr>
      </p:pic>
      <p:sp>
        <p:nvSpPr>
          <p:cNvPr id="5" name="Oval 4">
            <a:extLst>
              <a:ext uri="{FF2B5EF4-FFF2-40B4-BE49-F238E27FC236}">
                <a16:creationId xmlns:a16="http://schemas.microsoft.com/office/drawing/2014/main" id="{2ECAF3A4-1E1A-445C-B015-35106FFFFB25}"/>
              </a:ext>
            </a:extLst>
          </p:cNvPr>
          <p:cNvSpPr/>
          <p:nvPr/>
        </p:nvSpPr>
        <p:spPr>
          <a:xfrm>
            <a:off x="4846320" y="5059680"/>
            <a:ext cx="3444240" cy="4064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9834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C835E-91A4-4D93-8DF0-9D39B4DD0556}"/>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1A7E6F1C-A46D-4E6B-B98A-23F688934EFF}"/>
              </a:ext>
            </a:extLst>
          </p:cNvPr>
          <p:cNvSpPr>
            <a:spLocks noGrp="1"/>
          </p:cNvSpPr>
          <p:nvPr>
            <p:ph idx="1"/>
          </p:nvPr>
        </p:nvSpPr>
        <p:spPr/>
        <p:txBody>
          <a:bodyPr/>
          <a:lstStyle/>
          <a:p>
            <a:r>
              <a:rPr lang="en-US" dirty="0"/>
              <a:t>Who was at fault in the Tesla and Uber crashes?</a:t>
            </a:r>
          </a:p>
          <a:p>
            <a:r>
              <a:rPr lang="en-US" dirty="0"/>
              <a:t>Who was involved other than the drivers and the pedestrian?</a:t>
            </a:r>
          </a:p>
        </p:txBody>
      </p:sp>
    </p:spTree>
    <p:extLst>
      <p:ext uri="{BB962C8B-B14F-4D97-AF65-F5344CB8AC3E}">
        <p14:creationId xmlns:p14="http://schemas.microsoft.com/office/powerpoint/2010/main" val="6072949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Pedestrian and Bicyclist Interaction with AVs</a:t>
            </a:r>
          </a:p>
        </p:txBody>
      </p:sp>
      <p:sp>
        <p:nvSpPr>
          <p:cNvPr id="3" name="Text Placeholder 2">
            <a:extLst>
              <a:ext uri="{FF2B5EF4-FFF2-40B4-BE49-F238E27FC236}">
                <a16:creationId xmlns:a16="http://schemas.microsoft.com/office/drawing/2014/main" id="{31D973CF-6084-41D7-9AF4-32134F292961}"/>
              </a:ext>
            </a:extLst>
          </p:cNvPr>
          <p:cNvSpPr>
            <a:spLocks noGrp="1"/>
          </p:cNvSpPr>
          <p:nvPr>
            <p:ph type="body" idx="4294967295"/>
          </p:nvPr>
        </p:nvSpPr>
        <p:spPr>
          <a:xfrm>
            <a:off x="623888" y="4589464"/>
            <a:ext cx="7886700" cy="1500187"/>
          </a:xfrm>
        </p:spPr>
        <p:txBody>
          <a:bodyPr/>
          <a:lstStyle/>
          <a:p>
            <a:endParaRPr lang="en-US" dirty="0"/>
          </a:p>
        </p:txBody>
      </p:sp>
    </p:spTree>
    <p:extLst>
      <p:ext uri="{BB962C8B-B14F-4D97-AF65-F5344CB8AC3E}">
        <p14:creationId xmlns:p14="http://schemas.microsoft.com/office/powerpoint/2010/main" val="100251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0CFD9-9104-4CC0-A814-B051A01C40A6}"/>
              </a:ext>
            </a:extLst>
          </p:cNvPr>
          <p:cNvSpPr>
            <a:spLocks noGrp="1"/>
          </p:cNvSpPr>
          <p:nvPr>
            <p:ph type="title"/>
          </p:nvPr>
        </p:nvSpPr>
        <p:spPr/>
        <p:txBody>
          <a:bodyPr/>
          <a:lstStyle/>
          <a:p>
            <a:r>
              <a:rPr lang="en-US" dirty="0"/>
              <a:t>Pedestrian Crossing Process</a:t>
            </a:r>
          </a:p>
        </p:txBody>
      </p:sp>
      <p:sp>
        <p:nvSpPr>
          <p:cNvPr id="3" name="Content Placeholder 2">
            <a:extLst>
              <a:ext uri="{FF2B5EF4-FFF2-40B4-BE49-F238E27FC236}">
                <a16:creationId xmlns:a16="http://schemas.microsoft.com/office/drawing/2014/main" id="{EF3286A3-6631-4464-8BD3-358445490AB9}"/>
              </a:ext>
            </a:extLst>
          </p:cNvPr>
          <p:cNvSpPr>
            <a:spLocks noGrp="1"/>
          </p:cNvSpPr>
          <p:nvPr>
            <p:ph idx="1"/>
          </p:nvPr>
        </p:nvSpPr>
        <p:spPr>
          <a:xfrm>
            <a:off x="628650" y="1690689"/>
            <a:ext cx="7886700" cy="4486274"/>
          </a:xfrm>
        </p:spPr>
        <p:txBody>
          <a:bodyPr>
            <a:normAutofit fontScale="85000" lnSpcReduction="20000"/>
          </a:bodyPr>
          <a:lstStyle/>
          <a:p>
            <a:r>
              <a:rPr lang="en-US" dirty="0"/>
              <a:t>Interactions between a pedestrian and a driver include six processes </a:t>
            </a:r>
            <a:br>
              <a:rPr lang="en-US" dirty="0"/>
            </a:br>
            <a:r>
              <a:rPr lang="en-US" dirty="0"/>
              <a:t>(performed by both):</a:t>
            </a:r>
          </a:p>
          <a:p>
            <a:pPr marL="857250" lvl="1" indent="-514350">
              <a:buFont typeface="+mj-lt"/>
              <a:buAutoNum type="arabicPeriod"/>
            </a:pPr>
            <a:r>
              <a:rPr lang="en-US" dirty="0"/>
              <a:t>Select a path</a:t>
            </a:r>
          </a:p>
          <a:p>
            <a:pPr marL="857250" lvl="1" indent="-514350">
              <a:buFont typeface="+mj-lt"/>
              <a:buAutoNum type="arabicPeriod"/>
            </a:pPr>
            <a:r>
              <a:rPr lang="en-US" dirty="0"/>
              <a:t>Look for an approaching </a:t>
            </a:r>
            <a:br>
              <a:rPr lang="en-US" dirty="0"/>
            </a:br>
            <a:r>
              <a:rPr lang="en-US" dirty="0"/>
              <a:t>driver/crossing pedestrian</a:t>
            </a:r>
          </a:p>
          <a:p>
            <a:pPr marL="857250" lvl="1" indent="-514350">
              <a:buFont typeface="+mj-lt"/>
              <a:buAutoNum type="arabicPeriod"/>
            </a:pPr>
            <a:r>
              <a:rPr lang="en-US" dirty="0"/>
              <a:t>Detect the other person and </a:t>
            </a:r>
            <a:br>
              <a:rPr lang="en-US" dirty="0"/>
            </a:br>
            <a:r>
              <a:rPr lang="en-US" dirty="0"/>
              <a:t>assess the relative location</a:t>
            </a:r>
          </a:p>
          <a:p>
            <a:pPr marL="857250" lvl="1" indent="-514350">
              <a:buFont typeface="+mj-lt"/>
              <a:buAutoNum type="arabicPeriod"/>
            </a:pPr>
            <a:r>
              <a:rPr lang="en-US" dirty="0"/>
              <a:t>Evaluate the others’ </a:t>
            </a:r>
            <a:br>
              <a:rPr lang="en-US" dirty="0"/>
            </a:br>
            <a:r>
              <a:rPr lang="en-US" dirty="0"/>
              <a:t>intention</a:t>
            </a:r>
          </a:p>
          <a:p>
            <a:pPr marL="857250" lvl="1" indent="-514350">
              <a:buFont typeface="+mj-lt"/>
              <a:buAutoNum type="arabicPeriod"/>
            </a:pPr>
            <a:r>
              <a:rPr lang="en-US" dirty="0"/>
              <a:t>Decide on a response</a:t>
            </a:r>
          </a:p>
          <a:p>
            <a:pPr marL="857250" lvl="1" indent="-514350">
              <a:buFont typeface="+mj-lt"/>
              <a:buAutoNum type="arabicPeriod"/>
            </a:pPr>
            <a:r>
              <a:rPr lang="en-US" dirty="0"/>
              <a:t>Execute the response</a:t>
            </a:r>
          </a:p>
          <a:p>
            <a:r>
              <a:rPr lang="en-US" dirty="0"/>
              <a:t>A collision can occur when driver </a:t>
            </a:r>
            <a:r>
              <a:rPr lang="en-US" i="1" dirty="0"/>
              <a:t>and </a:t>
            </a:r>
            <a:r>
              <a:rPr lang="en-US" dirty="0"/>
              <a:t>pedestrian both fail to perform any one of these processes</a:t>
            </a:r>
          </a:p>
        </p:txBody>
      </p:sp>
      <p:pic>
        <p:nvPicPr>
          <p:cNvPr id="4" name="Picture 3">
            <a:extLst>
              <a:ext uri="{FF2B5EF4-FFF2-40B4-BE49-F238E27FC236}">
                <a16:creationId xmlns:a16="http://schemas.microsoft.com/office/drawing/2014/main" id="{FD62DB81-23A3-402F-823F-DEC36730FC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8717" y="2445706"/>
            <a:ext cx="3444086" cy="2583065"/>
          </a:xfrm>
          <a:prstGeom prst="rect">
            <a:avLst/>
          </a:prstGeom>
        </p:spPr>
      </p:pic>
    </p:spTree>
    <p:extLst>
      <p:ext uri="{BB962C8B-B14F-4D97-AF65-F5344CB8AC3E}">
        <p14:creationId xmlns:p14="http://schemas.microsoft.com/office/powerpoint/2010/main" val="38233271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A60AC-D0E0-406A-96F6-8EDED06D04AE}"/>
              </a:ext>
            </a:extLst>
          </p:cNvPr>
          <p:cNvSpPr>
            <a:spLocks noGrp="1"/>
          </p:cNvSpPr>
          <p:nvPr>
            <p:ph type="title"/>
          </p:nvPr>
        </p:nvSpPr>
        <p:spPr/>
        <p:txBody>
          <a:bodyPr>
            <a:normAutofit/>
          </a:bodyPr>
          <a:lstStyle/>
          <a:p>
            <a:r>
              <a:rPr lang="en-US" sz="3200" dirty="0"/>
              <a:t>Challenges in Driver/Pedestrian Interactions</a:t>
            </a:r>
          </a:p>
        </p:txBody>
      </p:sp>
      <p:sp>
        <p:nvSpPr>
          <p:cNvPr id="3" name="Content Placeholder 2">
            <a:extLst>
              <a:ext uri="{FF2B5EF4-FFF2-40B4-BE49-F238E27FC236}">
                <a16:creationId xmlns:a16="http://schemas.microsoft.com/office/drawing/2014/main" id="{4C11B93E-92FE-4472-A676-A004128C7B00}"/>
              </a:ext>
            </a:extLst>
          </p:cNvPr>
          <p:cNvSpPr>
            <a:spLocks noGrp="1"/>
          </p:cNvSpPr>
          <p:nvPr>
            <p:ph idx="1"/>
          </p:nvPr>
        </p:nvSpPr>
        <p:spPr/>
        <p:txBody>
          <a:bodyPr>
            <a:normAutofit fontScale="85000" lnSpcReduction="20000"/>
          </a:bodyPr>
          <a:lstStyle/>
          <a:p>
            <a:r>
              <a:rPr lang="en-US" dirty="0"/>
              <a:t>When pedestrians cross a street:</a:t>
            </a:r>
          </a:p>
          <a:p>
            <a:pPr lvl="1"/>
            <a:r>
              <a:rPr lang="en-US" dirty="0"/>
              <a:t>Communication is poor, so drivers &amp; pedestrians  assume common norms about right-of-way</a:t>
            </a:r>
          </a:p>
          <a:p>
            <a:pPr lvl="2"/>
            <a:r>
              <a:rPr lang="en-US" dirty="0"/>
              <a:t>At a crosswalk</a:t>
            </a:r>
          </a:p>
          <a:p>
            <a:pPr lvl="2"/>
            <a:r>
              <a:rPr lang="en-US" dirty="0"/>
              <a:t>Midblock</a:t>
            </a:r>
          </a:p>
          <a:p>
            <a:pPr lvl="1"/>
            <a:r>
              <a:rPr lang="en-US" dirty="0"/>
              <a:t>Pedestrians are often harder for drivers to see than other objects on the road</a:t>
            </a:r>
          </a:p>
          <a:p>
            <a:pPr lvl="2"/>
            <a:r>
              <a:rPr lang="en-US" dirty="0"/>
              <a:t>More complexity when entering and leaving parking spots</a:t>
            </a:r>
          </a:p>
          <a:p>
            <a:pPr lvl="1"/>
            <a:r>
              <a:rPr lang="en-US" dirty="0"/>
              <a:t>Pedestrians need to adjust their situation to the road environment (i.e., from the sidewalk) when crossing</a:t>
            </a:r>
          </a:p>
          <a:p>
            <a:r>
              <a:rPr lang="en-US" dirty="0"/>
              <a:t>To prevent collisions, drivers and pedestrians need to:</a:t>
            </a:r>
          </a:p>
          <a:p>
            <a:pPr lvl="1"/>
            <a:r>
              <a:rPr lang="en-US" i="1" dirty="0"/>
              <a:t>Detect</a:t>
            </a:r>
            <a:r>
              <a:rPr lang="en-US" dirty="0"/>
              <a:t> each other</a:t>
            </a:r>
          </a:p>
          <a:p>
            <a:pPr lvl="1"/>
            <a:r>
              <a:rPr lang="en-US" i="1" dirty="0"/>
              <a:t>Communicate</a:t>
            </a:r>
          </a:p>
          <a:p>
            <a:r>
              <a:rPr lang="en-US" i="1" dirty="0"/>
              <a:t>AVs and VRUs will need to interact in new ways</a:t>
            </a:r>
          </a:p>
          <a:p>
            <a:endParaRPr lang="en-US" dirty="0"/>
          </a:p>
          <a:p>
            <a:endParaRPr lang="en-US" dirty="0"/>
          </a:p>
          <a:p>
            <a:endParaRPr lang="en-US" dirty="0"/>
          </a:p>
        </p:txBody>
      </p:sp>
    </p:spTree>
    <p:extLst>
      <p:ext uri="{BB962C8B-B14F-4D97-AF65-F5344CB8AC3E}">
        <p14:creationId xmlns:p14="http://schemas.microsoft.com/office/powerpoint/2010/main" val="267767956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378F2-C11A-4CCA-8A78-477984A285AA}"/>
              </a:ext>
            </a:extLst>
          </p:cNvPr>
          <p:cNvSpPr>
            <a:spLocks noGrp="1"/>
          </p:cNvSpPr>
          <p:nvPr>
            <p:ph type="title"/>
          </p:nvPr>
        </p:nvSpPr>
        <p:spPr/>
        <p:txBody>
          <a:bodyPr/>
          <a:lstStyle/>
          <a:p>
            <a:r>
              <a:rPr lang="en-US" dirty="0"/>
              <a:t>Communication Challenges</a:t>
            </a:r>
          </a:p>
        </p:txBody>
      </p:sp>
      <p:sp>
        <p:nvSpPr>
          <p:cNvPr id="3" name="Content Placeholder 2">
            <a:extLst>
              <a:ext uri="{FF2B5EF4-FFF2-40B4-BE49-F238E27FC236}">
                <a16:creationId xmlns:a16="http://schemas.microsoft.com/office/drawing/2014/main" id="{8CE4BB4C-53BB-47C7-BB1E-E30F431C0073}"/>
              </a:ext>
            </a:extLst>
          </p:cNvPr>
          <p:cNvSpPr>
            <a:spLocks noGrp="1"/>
          </p:cNvSpPr>
          <p:nvPr>
            <p:ph idx="1"/>
          </p:nvPr>
        </p:nvSpPr>
        <p:spPr/>
        <p:txBody>
          <a:bodyPr>
            <a:normAutofit fontScale="92500" lnSpcReduction="10000"/>
          </a:bodyPr>
          <a:lstStyle/>
          <a:p>
            <a:r>
              <a:rPr lang="en-US" dirty="0"/>
              <a:t>People want to know whether they have been seen by the automated vehicle</a:t>
            </a:r>
          </a:p>
          <a:p>
            <a:pPr lvl="1"/>
            <a:r>
              <a:rPr lang="en-US" dirty="0"/>
              <a:t>With no driver, there is no one to “wave on” a VRU or acknowledge detection with eye contact</a:t>
            </a:r>
          </a:p>
          <a:p>
            <a:pPr lvl="1"/>
            <a:r>
              <a:rPr lang="en-US" dirty="0"/>
              <a:t>New communication strategies will be needed for automated vehicles</a:t>
            </a:r>
          </a:p>
          <a:p>
            <a:pPr lvl="2"/>
            <a:r>
              <a:rPr lang="en-US" dirty="0"/>
              <a:t>Especially if the automation is imperfect!</a:t>
            </a:r>
          </a:p>
          <a:p>
            <a:pPr lvl="1"/>
            <a:r>
              <a:rPr lang="en-US" dirty="0"/>
              <a:t>Conventions vary according to local culture</a:t>
            </a:r>
          </a:p>
          <a:p>
            <a:r>
              <a:rPr lang="en-US" dirty="0"/>
              <a:t>Two types of messages to communicate:</a:t>
            </a:r>
          </a:p>
          <a:p>
            <a:pPr lvl="1"/>
            <a:r>
              <a:rPr lang="en-US" dirty="0"/>
              <a:t>Right of way communication (to regulate traffic)</a:t>
            </a:r>
          </a:p>
          <a:p>
            <a:pPr lvl="1"/>
            <a:r>
              <a:rPr lang="en-US" dirty="0"/>
              <a:t>Warnings (to prevent imminent crashes)</a:t>
            </a:r>
          </a:p>
          <a:p>
            <a:endParaRPr lang="en-US" dirty="0"/>
          </a:p>
        </p:txBody>
      </p:sp>
    </p:spTree>
    <p:extLst>
      <p:ext uri="{BB962C8B-B14F-4D97-AF65-F5344CB8AC3E}">
        <p14:creationId xmlns:p14="http://schemas.microsoft.com/office/powerpoint/2010/main" val="5176524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D957E-CFC3-4248-92C9-F1E328A7EBA2}"/>
              </a:ext>
            </a:extLst>
          </p:cNvPr>
          <p:cNvSpPr>
            <a:spLocks noGrp="1"/>
          </p:cNvSpPr>
          <p:nvPr>
            <p:ph type="title"/>
          </p:nvPr>
        </p:nvSpPr>
        <p:spPr/>
        <p:txBody>
          <a:bodyPr/>
          <a:lstStyle/>
          <a:p>
            <a:r>
              <a:rPr lang="en-US" dirty="0"/>
              <a:t>Automation Terminology</a:t>
            </a:r>
          </a:p>
        </p:txBody>
      </p:sp>
      <p:sp>
        <p:nvSpPr>
          <p:cNvPr id="3" name="Content Placeholder 2">
            <a:extLst>
              <a:ext uri="{FF2B5EF4-FFF2-40B4-BE49-F238E27FC236}">
                <a16:creationId xmlns:a16="http://schemas.microsoft.com/office/drawing/2014/main" id="{EBA86E58-D75F-436F-9B2D-9779F74BB552}"/>
              </a:ext>
            </a:extLst>
          </p:cNvPr>
          <p:cNvSpPr>
            <a:spLocks noGrp="1"/>
          </p:cNvSpPr>
          <p:nvPr>
            <p:ph idx="1"/>
          </p:nvPr>
        </p:nvSpPr>
        <p:spPr/>
        <p:txBody>
          <a:bodyPr>
            <a:normAutofit fontScale="62500" lnSpcReduction="20000"/>
          </a:bodyPr>
          <a:lstStyle/>
          <a:p>
            <a:r>
              <a:rPr lang="en-US" b="1" dirty="0"/>
              <a:t>Automation</a:t>
            </a:r>
            <a:r>
              <a:rPr lang="en-US" dirty="0"/>
              <a:t> – An electronic or mechanical device that operates one or more vehicle functions without direct human control</a:t>
            </a:r>
          </a:p>
          <a:p>
            <a:r>
              <a:rPr lang="en-US" b="1" dirty="0"/>
              <a:t>Automated vehicle </a:t>
            </a:r>
            <a:r>
              <a:rPr lang="en-US" dirty="0"/>
              <a:t>– A vehicle equipped with driving automation technologies. Refers to a vehicle with </a:t>
            </a:r>
            <a:r>
              <a:rPr lang="en-US" i="1" dirty="0"/>
              <a:t>any</a:t>
            </a:r>
            <a:r>
              <a:rPr lang="en-US" dirty="0"/>
              <a:t> form of driving automation (SAE Level 1-5).</a:t>
            </a:r>
          </a:p>
          <a:p>
            <a:r>
              <a:rPr lang="en-US" b="1" dirty="0"/>
              <a:t>Advanced driver assistance system </a:t>
            </a:r>
            <a:r>
              <a:rPr lang="en-US" dirty="0"/>
              <a:t>(ADAS) - Hardware and software designed to help drivers with specific tasks with the goal of improving safety and/or reducing driver workload. Refers to SAE Level 0-2 features. </a:t>
            </a:r>
          </a:p>
          <a:p>
            <a:r>
              <a:rPr lang="en-US" b="1" dirty="0"/>
              <a:t>Automated driving system </a:t>
            </a:r>
            <a:r>
              <a:rPr lang="en-US" dirty="0"/>
              <a:t>(ADS) – Hardware and software capable of performing all aspects of the driving task on a sustained basis. Refers to an SAE Level 3-5 vehicle.</a:t>
            </a:r>
          </a:p>
          <a:p>
            <a:r>
              <a:rPr lang="en-US" b="1" dirty="0"/>
              <a:t>Conventional Vehicle </a:t>
            </a:r>
            <a:r>
              <a:rPr lang="en-US" dirty="0"/>
              <a:t>- A vehicle designed to be operated by a human driver during part or all of every trip.</a:t>
            </a:r>
          </a:p>
          <a:p>
            <a:r>
              <a:rPr lang="en-US" b="1" dirty="0"/>
              <a:t>Other terms </a:t>
            </a:r>
            <a:r>
              <a:rPr lang="en-US" dirty="0"/>
              <a:t>such as </a:t>
            </a:r>
            <a:r>
              <a:rPr lang="en-US" i="1" dirty="0"/>
              <a:t>self-driving, autonomous, driverless, highly automated, </a:t>
            </a:r>
            <a:r>
              <a:rPr lang="en-US" dirty="0"/>
              <a:t>and </a:t>
            </a:r>
            <a:r>
              <a:rPr lang="en-US" i="1" dirty="0"/>
              <a:t>unmanned </a:t>
            </a:r>
            <a:r>
              <a:rPr lang="en-US" dirty="0"/>
              <a:t>have also been used to describe vehicles with automated driving systems</a:t>
            </a:r>
          </a:p>
        </p:txBody>
      </p:sp>
    </p:spTree>
    <p:extLst>
      <p:ext uri="{BB962C8B-B14F-4D97-AF65-F5344CB8AC3E}">
        <p14:creationId xmlns:p14="http://schemas.microsoft.com/office/powerpoint/2010/main" val="12204081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215789" y="2764600"/>
            <a:ext cx="4420576" cy="3179367"/>
          </a:xfrm>
          <a:prstGeom prst="rect">
            <a:avLst/>
          </a:prstGeom>
        </p:spPr>
      </p:pic>
      <p:pic>
        <p:nvPicPr>
          <p:cNvPr id="7" name="Picture 6"/>
          <p:cNvPicPr>
            <a:picLocks noChangeAspect="1"/>
          </p:cNvPicPr>
          <p:nvPr/>
        </p:nvPicPr>
        <p:blipFill>
          <a:blip r:embed="rId4"/>
          <a:stretch>
            <a:fillRect/>
          </a:stretch>
        </p:blipFill>
        <p:spPr>
          <a:xfrm>
            <a:off x="543645" y="1880379"/>
            <a:ext cx="4508359" cy="1211291"/>
          </a:xfrm>
          <a:prstGeom prst="rect">
            <a:avLst/>
          </a:prstGeom>
          <a:effectLst>
            <a:outerShdw blurRad="63500" sx="102000" sy="102000" algn="ctr" rotWithShape="0">
              <a:prstClr val="black">
                <a:alpha val="40000"/>
              </a:prstClr>
            </a:outerShdw>
          </a:effectLst>
        </p:spPr>
      </p:pic>
      <p:sp>
        <p:nvSpPr>
          <p:cNvPr id="2" name="Title 1"/>
          <p:cNvSpPr>
            <a:spLocks noGrp="1"/>
          </p:cNvSpPr>
          <p:nvPr>
            <p:ph type="title"/>
          </p:nvPr>
        </p:nvSpPr>
        <p:spPr/>
        <p:txBody>
          <a:bodyPr/>
          <a:lstStyle/>
          <a:p>
            <a:r>
              <a:rPr lang="en-US" dirty="0"/>
              <a:t>Approaches to pedestrian communication</a:t>
            </a:r>
          </a:p>
        </p:txBody>
      </p:sp>
    </p:spTree>
    <p:extLst>
      <p:ext uri="{BB962C8B-B14F-4D97-AF65-F5344CB8AC3E}">
        <p14:creationId xmlns:p14="http://schemas.microsoft.com/office/powerpoint/2010/main" val="37091750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57973" y="455747"/>
            <a:ext cx="8028053" cy="5358725"/>
          </a:xfrm>
          <a:prstGeom prst="rect">
            <a:avLst/>
          </a:prstGeom>
        </p:spPr>
      </p:pic>
      <p:sp>
        <p:nvSpPr>
          <p:cNvPr id="4" name="TextBox 3">
            <a:extLst>
              <a:ext uri="{FF2B5EF4-FFF2-40B4-BE49-F238E27FC236}">
                <a16:creationId xmlns:a16="http://schemas.microsoft.com/office/drawing/2014/main" id="{90630263-161E-4949-8626-0D80C75055F0}"/>
              </a:ext>
            </a:extLst>
          </p:cNvPr>
          <p:cNvSpPr txBox="1"/>
          <p:nvPr/>
        </p:nvSpPr>
        <p:spPr>
          <a:xfrm>
            <a:off x="6546541" y="5441720"/>
            <a:ext cx="1968809" cy="369332"/>
          </a:xfrm>
          <a:prstGeom prst="rect">
            <a:avLst/>
          </a:prstGeom>
          <a:noFill/>
        </p:spPr>
        <p:txBody>
          <a:bodyPr wrap="none" rtlCol="0">
            <a:spAutoFit/>
          </a:bodyPr>
          <a:lstStyle/>
          <a:p>
            <a:r>
              <a:rPr lang="en-US" dirty="0"/>
              <a:t>Image: TechCrunch</a:t>
            </a:r>
          </a:p>
        </p:txBody>
      </p:sp>
    </p:spTree>
    <p:extLst>
      <p:ext uri="{BB962C8B-B14F-4D97-AF65-F5344CB8AC3E}">
        <p14:creationId xmlns:p14="http://schemas.microsoft.com/office/powerpoint/2010/main" val="14849006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EEA67-E623-45C3-A7FE-8A483122048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D5FD8FE-6653-4A5E-BBD3-69114FA0C38D}"/>
              </a:ext>
            </a:extLst>
          </p:cNvPr>
          <p:cNvSpPr>
            <a:spLocks noGrp="1"/>
          </p:cNvSpPr>
          <p:nvPr>
            <p:ph idx="1"/>
          </p:nvPr>
        </p:nvSpPr>
        <p:spPr/>
        <p:txBody>
          <a:bodyPr/>
          <a:lstStyle/>
          <a:p>
            <a:endParaRPr lang="en-US"/>
          </a:p>
        </p:txBody>
      </p:sp>
      <p:pic>
        <p:nvPicPr>
          <p:cNvPr id="4" name="Picture 2" descr="Drive.ai will roll out three autonomous vans in Arlington's entertainment district in October.">
            <a:extLst>
              <a:ext uri="{FF2B5EF4-FFF2-40B4-BE49-F238E27FC236}">
                <a16:creationId xmlns:a16="http://schemas.microsoft.com/office/drawing/2014/main" id="{E3A23A9C-0F57-4A81-9889-B5686E9002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090613"/>
            <a:ext cx="7620000" cy="46767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0A6186D-6FBF-4F56-B4E7-8CC484481451}"/>
              </a:ext>
            </a:extLst>
          </p:cNvPr>
          <p:cNvSpPr txBox="1"/>
          <p:nvPr/>
        </p:nvSpPr>
        <p:spPr>
          <a:xfrm>
            <a:off x="6792462" y="5717283"/>
            <a:ext cx="1589538" cy="369332"/>
          </a:xfrm>
          <a:prstGeom prst="rect">
            <a:avLst/>
          </a:prstGeom>
          <a:noFill/>
        </p:spPr>
        <p:txBody>
          <a:bodyPr wrap="none" rtlCol="0">
            <a:spAutoFit/>
          </a:bodyPr>
          <a:lstStyle/>
          <a:p>
            <a:r>
              <a:rPr lang="en-US" dirty="0"/>
              <a:t>Image: Drive.ai</a:t>
            </a:r>
          </a:p>
        </p:txBody>
      </p:sp>
    </p:spTree>
    <p:extLst>
      <p:ext uri="{BB962C8B-B14F-4D97-AF65-F5344CB8AC3E}">
        <p14:creationId xmlns:p14="http://schemas.microsoft.com/office/powerpoint/2010/main" val="26580032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19F5C-DA5A-4317-9B9F-8854233719BF}"/>
              </a:ext>
            </a:extLst>
          </p:cNvPr>
          <p:cNvSpPr>
            <a:spLocks noGrp="1"/>
          </p:cNvSpPr>
          <p:nvPr>
            <p:ph type="title"/>
          </p:nvPr>
        </p:nvSpPr>
        <p:spPr/>
        <p:txBody>
          <a:bodyPr/>
          <a:lstStyle/>
          <a:p>
            <a:r>
              <a:rPr lang="en-US" dirty="0"/>
              <a:t>Communication Challenges</a:t>
            </a:r>
          </a:p>
        </p:txBody>
      </p:sp>
      <p:sp>
        <p:nvSpPr>
          <p:cNvPr id="3" name="Content Placeholder 2">
            <a:extLst>
              <a:ext uri="{FF2B5EF4-FFF2-40B4-BE49-F238E27FC236}">
                <a16:creationId xmlns:a16="http://schemas.microsoft.com/office/drawing/2014/main" id="{E6E28CFB-6E87-4E58-B68E-8DBA8376ECF5}"/>
              </a:ext>
            </a:extLst>
          </p:cNvPr>
          <p:cNvSpPr>
            <a:spLocks noGrp="1"/>
          </p:cNvSpPr>
          <p:nvPr>
            <p:ph idx="1"/>
          </p:nvPr>
        </p:nvSpPr>
        <p:spPr/>
        <p:txBody>
          <a:bodyPr>
            <a:normAutofit fontScale="85000" lnSpcReduction="10000"/>
          </a:bodyPr>
          <a:lstStyle/>
          <a:p>
            <a:r>
              <a:rPr lang="en-US" dirty="0"/>
              <a:t>What does “safe to cross” mean…</a:t>
            </a:r>
          </a:p>
          <a:p>
            <a:pPr lvl="1"/>
            <a:r>
              <a:rPr lang="en-US" dirty="0"/>
              <a:t>On a 2-lane road or a 4-lane road with traffic possibly coming from both directions?</a:t>
            </a:r>
          </a:p>
          <a:p>
            <a:pPr lvl="1"/>
            <a:r>
              <a:rPr lang="en-US" dirty="0"/>
              <a:t>When a pedestrian is on the same side of the road or on the far side of the road?</a:t>
            </a:r>
          </a:p>
          <a:p>
            <a:pPr lvl="1"/>
            <a:r>
              <a:rPr lang="en-US" dirty="0"/>
              <a:t>When there is one pedestrian or groups of pedestrians waiting on different corners of an intersection?</a:t>
            </a:r>
          </a:p>
          <a:p>
            <a:r>
              <a:rPr lang="en-US" dirty="0"/>
              <a:t>Vehicle messages need to work in different road conditions, traffic volumes and a changing audience</a:t>
            </a:r>
            <a:r>
              <a:rPr lang="en-US" i="1" dirty="0"/>
              <a:t> </a:t>
            </a:r>
          </a:p>
          <a:p>
            <a:pPr lvl="1"/>
            <a:r>
              <a:rPr lang="en-US" dirty="0"/>
              <a:t>Mixed fleets of automated and legacy vehicles mean pedestrians may see different messages from different vehicle types</a:t>
            </a:r>
          </a:p>
        </p:txBody>
      </p:sp>
    </p:spTree>
    <p:extLst>
      <p:ext uri="{BB962C8B-B14F-4D97-AF65-F5344CB8AC3E}">
        <p14:creationId xmlns:p14="http://schemas.microsoft.com/office/powerpoint/2010/main" val="209173258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1A2B0-BA7C-4DEB-9387-79BA2862E947}"/>
              </a:ext>
            </a:extLst>
          </p:cNvPr>
          <p:cNvSpPr>
            <a:spLocks noGrp="1"/>
          </p:cNvSpPr>
          <p:nvPr>
            <p:ph type="title"/>
          </p:nvPr>
        </p:nvSpPr>
        <p:spPr/>
        <p:txBody>
          <a:bodyPr>
            <a:normAutofit/>
          </a:bodyPr>
          <a:lstStyle/>
          <a:p>
            <a:r>
              <a:rPr lang="en-US" sz="4000" dirty="0"/>
              <a:t>Additional challenges for bicyclists</a:t>
            </a:r>
          </a:p>
        </p:txBody>
      </p:sp>
      <p:sp>
        <p:nvSpPr>
          <p:cNvPr id="3" name="Content Placeholder 2">
            <a:extLst>
              <a:ext uri="{FF2B5EF4-FFF2-40B4-BE49-F238E27FC236}">
                <a16:creationId xmlns:a16="http://schemas.microsoft.com/office/drawing/2014/main" id="{42BCE5E4-8AEF-46F6-AB16-3702B9261818}"/>
              </a:ext>
            </a:extLst>
          </p:cNvPr>
          <p:cNvSpPr>
            <a:spLocks noGrp="1"/>
          </p:cNvSpPr>
          <p:nvPr>
            <p:ph idx="1"/>
          </p:nvPr>
        </p:nvSpPr>
        <p:spPr/>
        <p:txBody>
          <a:bodyPr>
            <a:normAutofit fontScale="92500" lnSpcReduction="20000"/>
          </a:bodyPr>
          <a:lstStyle/>
          <a:p>
            <a:r>
              <a:rPr lang="en-US" dirty="0"/>
              <a:t>Bicyclists are expected to ride on road with other vehicles </a:t>
            </a:r>
          </a:p>
          <a:p>
            <a:r>
              <a:rPr lang="en-US" dirty="0"/>
              <a:t>Have the same low visibility problems as pedestrians</a:t>
            </a:r>
          </a:p>
          <a:p>
            <a:r>
              <a:rPr lang="en-US" dirty="0"/>
              <a:t>Vary in ability, flexible in behavior</a:t>
            </a:r>
          </a:p>
          <a:p>
            <a:pPr lvl="2"/>
            <a:r>
              <a:rPr lang="en-US" dirty="0"/>
              <a:t>May not have formal training on traffic rules</a:t>
            </a:r>
          </a:p>
          <a:p>
            <a:pPr lvl="2"/>
            <a:r>
              <a:rPr lang="en-US" dirty="0"/>
              <a:t>… which makes them less predictable than other vehicles</a:t>
            </a:r>
          </a:p>
          <a:p>
            <a:r>
              <a:rPr lang="en-US" dirty="0"/>
              <a:t>Vulnerable in crashes</a:t>
            </a:r>
          </a:p>
          <a:p>
            <a:pPr lvl="1"/>
            <a:r>
              <a:rPr lang="en-US" dirty="0"/>
              <a:t>5.7 times more likely to be fatally injured than vehicle occupants, when involved in a crash</a:t>
            </a:r>
          </a:p>
          <a:p>
            <a:r>
              <a:rPr lang="en-US" dirty="0"/>
              <a:t>Unstable, conscious of effort, often perceived as an intruder (Wegman et al., 2012).</a:t>
            </a:r>
          </a:p>
          <a:p>
            <a:endParaRPr lang="en-US" dirty="0"/>
          </a:p>
        </p:txBody>
      </p:sp>
    </p:spTree>
    <p:extLst>
      <p:ext uri="{BB962C8B-B14F-4D97-AF65-F5344CB8AC3E}">
        <p14:creationId xmlns:p14="http://schemas.microsoft.com/office/powerpoint/2010/main" val="343565901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352D0-A0EA-4F45-A54A-D5D74C287A08}"/>
              </a:ext>
            </a:extLst>
          </p:cNvPr>
          <p:cNvSpPr>
            <a:spLocks noGrp="1"/>
          </p:cNvSpPr>
          <p:nvPr>
            <p:ph type="title"/>
          </p:nvPr>
        </p:nvSpPr>
        <p:spPr/>
        <p:txBody>
          <a:bodyPr/>
          <a:lstStyle/>
          <a:p>
            <a:r>
              <a:rPr lang="en-US" dirty="0"/>
              <a:t>V2X Solutions</a:t>
            </a:r>
          </a:p>
        </p:txBody>
      </p:sp>
      <p:sp>
        <p:nvSpPr>
          <p:cNvPr id="3" name="Content Placeholder 2">
            <a:extLst>
              <a:ext uri="{FF2B5EF4-FFF2-40B4-BE49-F238E27FC236}">
                <a16:creationId xmlns:a16="http://schemas.microsoft.com/office/drawing/2014/main" id="{83E20650-FEB5-4CED-BCBA-232DAF6073B2}"/>
              </a:ext>
            </a:extLst>
          </p:cNvPr>
          <p:cNvSpPr>
            <a:spLocks noGrp="1"/>
          </p:cNvSpPr>
          <p:nvPr>
            <p:ph idx="1"/>
          </p:nvPr>
        </p:nvSpPr>
        <p:spPr>
          <a:xfrm>
            <a:off x="628650" y="1825625"/>
            <a:ext cx="7886700" cy="4236972"/>
          </a:xfrm>
        </p:spPr>
        <p:txBody>
          <a:bodyPr>
            <a:normAutofit fontScale="70000" lnSpcReduction="20000"/>
          </a:bodyPr>
          <a:lstStyle/>
          <a:p>
            <a:r>
              <a:rPr lang="en-US" dirty="0"/>
              <a:t>Challenges of V2P communication could be solved by V2D or V2I</a:t>
            </a:r>
          </a:p>
          <a:p>
            <a:r>
              <a:rPr lang="en-US" dirty="0"/>
              <a:t>Vehicle to device (V2D)</a:t>
            </a:r>
          </a:p>
          <a:p>
            <a:pPr lvl="1"/>
            <a:r>
              <a:rPr lang="en-US" dirty="0"/>
              <a:t>Vehicles push messages and warnings to mobile devices</a:t>
            </a:r>
          </a:p>
          <a:p>
            <a:pPr lvl="1"/>
            <a:r>
              <a:rPr lang="en-US" dirty="0"/>
              <a:t>Allows a message to be sent to a VRU directly, in the proper context</a:t>
            </a:r>
          </a:p>
          <a:p>
            <a:pPr lvl="1"/>
            <a:r>
              <a:rPr lang="en-US" dirty="0"/>
              <a:t>Fails when the VRU is not carrying a mobile device (e.g., children)</a:t>
            </a:r>
          </a:p>
          <a:p>
            <a:r>
              <a:rPr lang="en-US" dirty="0"/>
              <a:t>Vehicle to Infrastructure (V2I)</a:t>
            </a:r>
          </a:p>
          <a:p>
            <a:pPr lvl="1"/>
            <a:r>
              <a:rPr lang="en-US" dirty="0"/>
              <a:t>Messages sent to objects in the built environment, like crosswalks</a:t>
            </a:r>
          </a:p>
          <a:p>
            <a:pPr lvl="1"/>
            <a:r>
              <a:rPr lang="en-US" dirty="0"/>
              <a:t>VRUs can communicate to vehicles through infrastructure (e.g., a button at a crosswalk), and vehicles can send messages to compatible objects (e.g., walk/don’t walk)</a:t>
            </a:r>
          </a:p>
          <a:p>
            <a:pPr lvl="1"/>
            <a:r>
              <a:rPr lang="en-US" dirty="0"/>
              <a:t>Messages limited to locations where the technology is installed</a:t>
            </a:r>
          </a:p>
        </p:txBody>
      </p:sp>
    </p:spTree>
    <p:extLst>
      <p:ext uri="{BB962C8B-B14F-4D97-AF65-F5344CB8AC3E}">
        <p14:creationId xmlns:p14="http://schemas.microsoft.com/office/powerpoint/2010/main" val="263867416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C5062-3FF0-473E-93F1-F2E7007D2623}"/>
              </a:ext>
            </a:extLst>
          </p:cNvPr>
          <p:cNvSpPr>
            <a:spLocks noGrp="1"/>
          </p:cNvSpPr>
          <p:nvPr>
            <p:ph type="title"/>
          </p:nvPr>
        </p:nvSpPr>
        <p:spPr/>
        <p:txBody>
          <a:bodyPr>
            <a:normAutofit/>
          </a:bodyPr>
          <a:lstStyle/>
          <a:p>
            <a:r>
              <a:rPr lang="en-US" sz="4000" dirty="0"/>
              <a:t>Benefits to Pedestrians and Cyclists</a:t>
            </a:r>
          </a:p>
        </p:txBody>
      </p:sp>
      <p:sp>
        <p:nvSpPr>
          <p:cNvPr id="3" name="Content Placeholder 2">
            <a:extLst>
              <a:ext uri="{FF2B5EF4-FFF2-40B4-BE49-F238E27FC236}">
                <a16:creationId xmlns:a16="http://schemas.microsoft.com/office/drawing/2014/main" id="{920C1437-E801-4CAB-ACF3-98B2E6D5E562}"/>
              </a:ext>
            </a:extLst>
          </p:cNvPr>
          <p:cNvSpPr>
            <a:spLocks noGrp="1"/>
          </p:cNvSpPr>
          <p:nvPr>
            <p:ph idx="1"/>
          </p:nvPr>
        </p:nvSpPr>
        <p:spPr>
          <a:xfrm>
            <a:off x="628650" y="1584961"/>
            <a:ext cx="7886700" cy="4307840"/>
          </a:xfrm>
        </p:spPr>
        <p:txBody>
          <a:bodyPr>
            <a:normAutofit fontScale="92500" lnSpcReduction="10000"/>
          </a:bodyPr>
          <a:lstStyle/>
          <a:p>
            <a:r>
              <a:rPr lang="en-US" dirty="0"/>
              <a:t>Consistent vehicle speeds</a:t>
            </a:r>
          </a:p>
          <a:p>
            <a:pPr lvl="1"/>
            <a:r>
              <a:rPr lang="en-US" dirty="0"/>
              <a:t>Automated vehicles can be programmed to reliably follow lower speed limits, which reduce the severity of crashes</a:t>
            </a:r>
          </a:p>
          <a:p>
            <a:r>
              <a:rPr lang="en-US" dirty="0"/>
              <a:t>Data collection</a:t>
            </a:r>
          </a:p>
          <a:p>
            <a:pPr lvl="1"/>
            <a:r>
              <a:rPr lang="en-US" dirty="0"/>
              <a:t>Detailed data recorded automatically by GPS and vision systems will facilitate rapid system improvements</a:t>
            </a:r>
          </a:p>
          <a:p>
            <a:pPr lvl="1"/>
            <a:r>
              <a:rPr lang="en-US" dirty="0"/>
              <a:t>In the event of a crash, detailed data will be available for reporting and reconstruction</a:t>
            </a:r>
          </a:p>
          <a:p>
            <a:pPr lvl="1"/>
            <a:r>
              <a:rPr lang="en-US" dirty="0"/>
              <a:t>Will present privacy concerns for people detected and recorded by vision systems</a:t>
            </a:r>
          </a:p>
          <a:p>
            <a:endParaRPr lang="en-US" dirty="0"/>
          </a:p>
          <a:p>
            <a:endParaRPr lang="en-US" dirty="0"/>
          </a:p>
        </p:txBody>
      </p:sp>
    </p:spTree>
    <p:extLst>
      <p:ext uri="{BB962C8B-B14F-4D97-AF65-F5344CB8AC3E}">
        <p14:creationId xmlns:p14="http://schemas.microsoft.com/office/powerpoint/2010/main" val="353105964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3B9CF-5A5A-4AFA-8998-074364D0D86C}"/>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501FF018-F3EA-42C3-9452-FFD12882B8FD}"/>
              </a:ext>
            </a:extLst>
          </p:cNvPr>
          <p:cNvSpPr>
            <a:spLocks noGrp="1"/>
          </p:cNvSpPr>
          <p:nvPr>
            <p:ph idx="1"/>
          </p:nvPr>
        </p:nvSpPr>
        <p:spPr/>
        <p:txBody>
          <a:bodyPr/>
          <a:lstStyle/>
          <a:p>
            <a:r>
              <a:rPr lang="en-US" dirty="0"/>
              <a:t>How should an AV communicate with pedestrians and bicyclists? </a:t>
            </a:r>
          </a:p>
          <a:p>
            <a:r>
              <a:rPr lang="en-US" dirty="0"/>
              <a:t>Are there solutions that would also work for human-driven vehicles? </a:t>
            </a:r>
          </a:p>
        </p:txBody>
      </p:sp>
    </p:spTree>
    <p:extLst>
      <p:ext uri="{BB962C8B-B14F-4D97-AF65-F5344CB8AC3E}">
        <p14:creationId xmlns:p14="http://schemas.microsoft.com/office/powerpoint/2010/main" val="385673065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Rulemaking for AVs</a:t>
            </a:r>
          </a:p>
        </p:txBody>
      </p:sp>
      <p:sp>
        <p:nvSpPr>
          <p:cNvPr id="3" name="Text Placeholder 2">
            <a:extLst>
              <a:ext uri="{FF2B5EF4-FFF2-40B4-BE49-F238E27FC236}">
                <a16:creationId xmlns:a16="http://schemas.microsoft.com/office/drawing/2014/main" id="{31D973CF-6084-41D7-9AF4-32134F292961}"/>
              </a:ext>
            </a:extLst>
          </p:cNvPr>
          <p:cNvSpPr>
            <a:spLocks noGrp="1"/>
          </p:cNvSpPr>
          <p:nvPr>
            <p:ph type="body" idx="4294967295"/>
          </p:nvPr>
        </p:nvSpPr>
        <p:spPr>
          <a:xfrm>
            <a:off x="623888" y="4589464"/>
            <a:ext cx="7886700" cy="1500187"/>
          </a:xfrm>
        </p:spPr>
        <p:txBody>
          <a:bodyPr/>
          <a:lstStyle/>
          <a:p>
            <a:endParaRPr lang="en-US" dirty="0"/>
          </a:p>
        </p:txBody>
      </p:sp>
    </p:spTree>
    <p:extLst>
      <p:ext uri="{BB962C8B-B14F-4D97-AF65-F5344CB8AC3E}">
        <p14:creationId xmlns:p14="http://schemas.microsoft.com/office/powerpoint/2010/main" val="391655448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stretch>
            <a:fillRect/>
          </a:stretch>
        </p:blipFill>
        <p:spPr>
          <a:xfrm>
            <a:off x="0" y="0"/>
            <a:ext cx="9144000" cy="6858000"/>
          </a:xfrm>
          <a:prstGeom prst="rect">
            <a:avLst/>
          </a:prstGeom>
        </p:spPr>
      </p:pic>
      <p:sp>
        <p:nvSpPr>
          <p:cNvPr id="5" name="Rounded Rectangle 4"/>
          <p:cNvSpPr/>
          <p:nvPr/>
        </p:nvSpPr>
        <p:spPr>
          <a:xfrm>
            <a:off x="2105891" y="3470565"/>
            <a:ext cx="2272146" cy="434181"/>
          </a:xfrm>
          <a:prstGeom prst="roundRect">
            <a:avLst/>
          </a:prstGeom>
          <a:noFill/>
          <a:ln w="762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4807527" y="3472909"/>
            <a:ext cx="2216728" cy="434181"/>
          </a:xfrm>
          <a:prstGeom prst="roundRect">
            <a:avLst/>
          </a:prstGeom>
          <a:noFill/>
          <a:ln w="762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09771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74B05-0A12-4684-B67F-5AAED2585544}"/>
              </a:ext>
            </a:extLst>
          </p:cNvPr>
          <p:cNvSpPr>
            <a:spLocks noGrp="1"/>
          </p:cNvSpPr>
          <p:nvPr>
            <p:ph type="title"/>
          </p:nvPr>
        </p:nvSpPr>
        <p:spPr/>
        <p:txBody>
          <a:bodyPr/>
          <a:lstStyle/>
          <a:p>
            <a:r>
              <a:rPr lang="en-US" dirty="0"/>
              <a:t>Automation Terminology</a:t>
            </a:r>
          </a:p>
        </p:txBody>
      </p:sp>
      <p:sp>
        <p:nvSpPr>
          <p:cNvPr id="3" name="Content Placeholder 2">
            <a:extLst>
              <a:ext uri="{FF2B5EF4-FFF2-40B4-BE49-F238E27FC236}">
                <a16:creationId xmlns:a16="http://schemas.microsoft.com/office/drawing/2014/main" id="{84052BA9-F112-4608-9FFB-B0D345A35397}"/>
              </a:ext>
            </a:extLst>
          </p:cNvPr>
          <p:cNvSpPr>
            <a:spLocks noGrp="1"/>
          </p:cNvSpPr>
          <p:nvPr>
            <p:ph idx="1"/>
          </p:nvPr>
        </p:nvSpPr>
        <p:spPr/>
        <p:txBody>
          <a:bodyPr>
            <a:normAutofit/>
          </a:bodyPr>
          <a:lstStyle/>
          <a:p>
            <a:r>
              <a:rPr lang="en-US" sz="2800" b="1" dirty="0"/>
              <a:t>Dynamic Driving Task </a:t>
            </a:r>
            <a:r>
              <a:rPr lang="en-US" sz="2800" dirty="0"/>
              <a:t>(DDT) - All the </a:t>
            </a:r>
            <a:r>
              <a:rPr lang="en-US" sz="2800" i="1" dirty="0"/>
              <a:t>tactical</a:t>
            </a:r>
            <a:r>
              <a:rPr lang="en-US" sz="2800" dirty="0"/>
              <a:t> functions required to operate a vehicle in traffic, including:</a:t>
            </a:r>
          </a:p>
          <a:p>
            <a:pPr lvl="1"/>
            <a:r>
              <a:rPr lang="en-US" sz="2200" dirty="0"/>
              <a:t>Lateral control (steering)</a:t>
            </a:r>
          </a:p>
          <a:p>
            <a:pPr lvl="1"/>
            <a:r>
              <a:rPr lang="en-US" sz="2200" dirty="0"/>
              <a:t>Longitudinal control (acceleration and deceleration)</a:t>
            </a:r>
          </a:p>
          <a:p>
            <a:pPr lvl="1"/>
            <a:r>
              <a:rPr lang="en-US" sz="2200" dirty="0"/>
              <a:t>Monitoring the driving environment</a:t>
            </a:r>
          </a:p>
          <a:p>
            <a:pPr lvl="1"/>
            <a:r>
              <a:rPr lang="en-US" sz="2200" dirty="0"/>
              <a:t>Responding to objects and events</a:t>
            </a:r>
          </a:p>
          <a:p>
            <a:pPr lvl="1"/>
            <a:r>
              <a:rPr lang="en-US" sz="2200" dirty="0"/>
              <a:t>Planning maneuvers</a:t>
            </a:r>
          </a:p>
          <a:p>
            <a:pPr lvl="1"/>
            <a:r>
              <a:rPr lang="en-US" sz="2200" dirty="0"/>
              <a:t>Signaling and maintaining visibility </a:t>
            </a:r>
          </a:p>
          <a:p>
            <a:pPr lvl="1"/>
            <a:r>
              <a:rPr lang="en-US" sz="2200" dirty="0"/>
              <a:t>(DDT does not include </a:t>
            </a:r>
            <a:r>
              <a:rPr lang="en-US" sz="2200" i="1" dirty="0"/>
              <a:t>strategic</a:t>
            </a:r>
            <a:r>
              <a:rPr lang="en-US" sz="2200" dirty="0"/>
              <a:t> functions such as selecting destinations and scheduling trips)</a:t>
            </a:r>
          </a:p>
          <a:p>
            <a:endParaRPr lang="en-US" sz="2200" dirty="0"/>
          </a:p>
          <a:p>
            <a:endParaRPr lang="en-US" dirty="0"/>
          </a:p>
        </p:txBody>
      </p:sp>
    </p:spTree>
    <p:extLst>
      <p:ext uri="{BB962C8B-B14F-4D97-AF65-F5344CB8AC3E}">
        <p14:creationId xmlns:p14="http://schemas.microsoft.com/office/powerpoint/2010/main" val="87608104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 Department of Transportation</a:t>
            </a:r>
          </a:p>
        </p:txBody>
      </p:sp>
      <p:sp>
        <p:nvSpPr>
          <p:cNvPr id="3" name="Content Placeholder 2"/>
          <p:cNvSpPr>
            <a:spLocks noGrp="1"/>
          </p:cNvSpPr>
          <p:nvPr>
            <p:ph idx="1"/>
          </p:nvPr>
        </p:nvSpPr>
        <p:spPr>
          <a:xfrm>
            <a:off x="457200" y="1600200"/>
            <a:ext cx="8229600" cy="4827104"/>
          </a:xfrm>
        </p:spPr>
        <p:txBody>
          <a:bodyPr>
            <a:normAutofit fontScale="70000" lnSpcReduction="20000"/>
          </a:bodyPr>
          <a:lstStyle/>
          <a:p>
            <a:r>
              <a:rPr lang="en-US" dirty="0">
                <a:solidFill>
                  <a:schemeClr val="tx1"/>
                </a:solidFill>
              </a:rPr>
              <a:t>Mission:</a:t>
            </a:r>
          </a:p>
          <a:p>
            <a:pPr marL="457200" lvl="1" indent="0">
              <a:buNone/>
            </a:pPr>
            <a:r>
              <a:rPr lang="en-US" dirty="0">
                <a:solidFill>
                  <a:schemeClr val="tx1"/>
                </a:solidFill>
              </a:rPr>
              <a:t>“Serve the United States by ensuring a fast, safe, efficient, accessible and convenient transportation system that meets our vital national interests and enhances the quality of life of the American people, today and into the future.”</a:t>
            </a:r>
          </a:p>
          <a:p>
            <a:r>
              <a:rPr lang="en-US" dirty="0">
                <a:solidFill>
                  <a:schemeClr val="tx1"/>
                </a:solidFill>
              </a:rPr>
              <a:t>Administrations:</a:t>
            </a:r>
          </a:p>
          <a:p>
            <a:pPr lvl="1"/>
            <a:r>
              <a:rPr lang="en-US" dirty="0">
                <a:solidFill>
                  <a:schemeClr val="tx1"/>
                </a:solidFill>
              </a:rPr>
              <a:t>Federal Aviation Administration (FAA)</a:t>
            </a:r>
          </a:p>
          <a:p>
            <a:pPr lvl="1"/>
            <a:r>
              <a:rPr lang="en-US" b="1" dirty="0">
                <a:solidFill>
                  <a:schemeClr val="tx1"/>
                </a:solidFill>
              </a:rPr>
              <a:t>*Federal Highway Administration (FHWA)</a:t>
            </a:r>
          </a:p>
          <a:p>
            <a:pPr lvl="1"/>
            <a:r>
              <a:rPr lang="en-US" b="1" dirty="0">
                <a:solidFill>
                  <a:schemeClr val="tx1"/>
                </a:solidFill>
              </a:rPr>
              <a:t>*Federal Railroad Administration (FRA)</a:t>
            </a:r>
          </a:p>
          <a:p>
            <a:pPr lvl="1"/>
            <a:r>
              <a:rPr lang="en-US" b="1" dirty="0">
                <a:solidFill>
                  <a:schemeClr val="tx1"/>
                </a:solidFill>
              </a:rPr>
              <a:t>*Federal Transit Administration (FTA)</a:t>
            </a:r>
          </a:p>
          <a:p>
            <a:pPr lvl="1"/>
            <a:r>
              <a:rPr lang="en-US" dirty="0">
                <a:solidFill>
                  <a:schemeClr val="tx1"/>
                </a:solidFill>
              </a:rPr>
              <a:t>Maritime Administration (MARAD)</a:t>
            </a:r>
          </a:p>
          <a:p>
            <a:pPr lvl="1"/>
            <a:r>
              <a:rPr lang="en-US" dirty="0">
                <a:solidFill>
                  <a:schemeClr val="tx1"/>
                </a:solidFill>
              </a:rPr>
              <a:t>Office of Inspector General (OIG)</a:t>
            </a:r>
          </a:p>
          <a:p>
            <a:pPr lvl="1"/>
            <a:r>
              <a:rPr lang="en-US" b="1" dirty="0">
                <a:solidFill>
                  <a:schemeClr val="tx1"/>
                </a:solidFill>
              </a:rPr>
              <a:t>*Federal Motor Carrier Safety Administration (FMCSA)</a:t>
            </a:r>
          </a:p>
          <a:p>
            <a:pPr lvl="1"/>
            <a:r>
              <a:rPr lang="en-US" b="1" dirty="0">
                <a:solidFill>
                  <a:schemeClr val="tx1"/>
                </a:solidFill>
              </a:rPr>
              <a:t>*National Highway Traffic Safety Administration (NHTSA)</a:t>
            </a:r>
          </a:p>
          <a:p>
            <a:pPr lvl="1"/>
            <a:r>
              <a:rPr lang="en-US" b="1" dirty="0">
                <a:solidFill>
                  <a:schemeClr val="tx1"/>
                </a:solidFill>
              </a:rPr>
              <a:t>*Office of the Secretary of Transportation (OST)</a:t>
            </a:r>
          </a:p>
          <a:p>
            <a:pPr lvl="1"/>
            <a:r>
              <a:rPr lang="en-US" dirty="0">
                <a:solidFill>
                  <a:schemeClr val="tx1"/>
                </a:solidFill>
              </a:rPr>
              <a:t>Pipeline and Hazardous Materials Safety Administration (PHMSA)</a:t>
            </a:r>
          </a:p>
          <a:p>
            <a:pPr lvl="1"/>
            <a:r>
              <a:rPr lang="en-US" dirty="0">
                <a:solidFill>
                  <a:schemeClr val="tx1"/>
                </a:solidFill>
              </a:rPr>
              <a:t>Saint Lawrence Seaway Development Corporation (SLSDC)</a:t>
            </a:r>
          </a:p>
        </p:txBody>
      </p:sp>
    </p:spTree>
    <p:extLst>
      <p:ext uri="{BB962C8B-B14F-4D97-AF65-F5344CB8AC3E}">
        <p14:creationId xmlns:p14="http://schemas.microsoft.com/office/powerpoint/2010/main" val="56537918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3E9B7-07F5-40C4-976B-0BAB2049A862}"/>
              </a:ext>
            </a:extLst>
          </p:cNvPr>
          <p:cNvSpPr>
            <a:spLocks noGrp="1"/>
          </p:cNvSpPr>
          <p:nvPr>
            <p:ph type="title"/>
          </p:nvPr>
        </p:nvSpPr>
        <p:spPr/>
        <p:txBody>
          <a:bodyPr/>
          <a:lstStyle/>
          <a:p>
            <a:r>
              <a:rPr lang="en-US" dirty="0"/>
              <a:t>State and Federal Responsibilities</a:t>
            </a:r>
          </a:p>
        </p:txBody>
      </p:sp>
      <p:sp>
        <p:nvSpPr>
          <p:cNvPr id="3" name="Content Placeholder 2">
            <a:extLst>
              <a:ext uri="{FF2B5EF4-FFF2-40B4-BE49-F238E27FC236}">
                <a16:creationId xmlns:a16="http://schemas.microsoft.com/office/drawing/2014/main" id="{968C7C8F-F267-452F-B0EA-0ECF95A516FF}"/>
              </a:ext>
            </a:extLst>
          </p:cNvPr>
          <p:cNvSpPr>
            <a:spLocks noGrp="1"/>
          </p:cNvSpPr>
          <p:nvPr>
            <p:ph idx="1"/>
          </p:nvPr>
        </p:nvSpPr>
        <p:spPr/>
        <p:txBody>
          <a:bodyPr>
            <a:normAutofit fontScale="70000" lnSpcReduction="20000"/>
          </a:bodyPr>
          <a:lstStyle/>
          <a:p>
            <a:r>
              <a:rPr lang="en-US" dirty="0"/>
              <a:t>Federal responsibilities:</a:t>
            </a:r>
          </a:p>
          <a:p>
            <a:pPr lvl="1"/>
            <a:r>
              <a:rPr lang="en-US" dirty="0"/>
              <a:t>Setting Federal Motor Vehicle Safety Standards (FMVSS) for new motor vehicles and motor vehicle equipment (manufacturers must certify compliance </a:t>
            </a:r>
            <a:r>
              <a:rPr lang="en-US" i="1" dirty="0"/>
              <a:t>before</a:t>
            </a:r>
            <a:r>
              <a:rPr lang="en-US" dirty="0"/>
              <a:t> they sell the vehicles)</a:t>
            </a:r>
          </a:p>
          <a:p>
            <a:pPr lvl="1"/>
            <a:r>
              <a:rPr lang="en-US" dirty="0"/>
              <a:t>Enforcing FMVSS compliance</a:t>
            </a:r>
          </a:p>
          <a:p>
            <a:pPr lvl="1"/>
            <a:r>
              <a:rPr lang="en-US" dirty="0"/>
              <a:t>Investigating and managing recalls for safety-related defects and non-compliances</a:t>
            </a:r>
          </a:p>
          <a:p>
            <a:pPr lvl="1"/>
            <a:r>
              <a:rPr lang="en-US" dirty="0"/>
              <a:t>Communicating with and educating the public about motor vehicle safety issues</a:t>
            </a:r>
          </a:p>
          <a:p>
            <a:pPr lvl="1"/>
            <a:r>
              <a:rPr lang="en-US" dirty="0"/>
              <a:t>Issuing guidance for vehicle and equipment manufacturers</a:t>
            </a:r>
          </a:p>
          <a:p>
            <a:r>
              <a:rPr lang="en-US" dirty="0"/>
              <a:t>State responsibilities </a:t>
            </a:r>
          </a:p>
          <a:p>
            <a:pPr lvl="1"/>
            <a:r>
              <a:rPr lang="en-US" dirty="0"/>
              <a:t>Licensing drivers and registering motor vehicles</a:t>
            </a:r>
          </a:p>
          <a:p>
            <a:pPr lvl="1"/>
            <a:r>
              <a:rPr lang="en-US" dirty="0"/>
              <a:t>Enacting and enforcing traffic laws and regulations</a:t>
            </a:r>
          </a:p>
          <a:p>
            <a:pPr lvl="1"/>
            <a:r>
              <a:rPr lang="en-US" dirty="0"/>
              <a:t>Conducting safety inspections</a:t>
            </a:r>
          </a:p>
          <a:p>
            <a:pPr lvl="1"/>
            <a:r>
              <a:rPr lang="en-US" dirty="0"/>
              <a:t>Regulating insurance and liability</a:t>
            </a:r>
          </a:p>
        </p:txBody>
      </p:sp>
    </p:spTree>
    <p:extLst>
      <p:ext uri="{BB962C8B-B14F-4D97-AF65-F5344CB8AC3E}">
        <p14:creationId xmlns:p14="http://schemas.microsoft.com/office/powerpoint/2010/main" val="20074096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7581" y="484632"/>
            <a:ext cx="5047708" cy="1609344"/>
          </a:xfrm>
          <a:ln>
            <a:noFill/>
          </a:ln>
        </p:spPr>
        <p:txBody>
          <a:bodyPr>
            <a:normAutofit/>
          </a:bodyPr>
          <a:lstStyle/>
          <a:p>
            <a:r>
              <a:rPr lang="en-US" sz="2600" dirty="0">
                <a:solidFill>
                  <a:schemeClr val="bg1"/>
                </a:solidFill>
              </a:rPr>
              <a:t>NHTSA Guidance for Automated Vehicle Development</a:t>
            </a:r>
          </a:p>
        </p:txBody>
      </p:sp>
      <p:pic>
        <p:nvPicPr>
          <p:cNvPr id="6" name="Picture 5">
            <a:extLst>
              <a:ext uri="{FF2B5EF4-FFF2-40B4-BE49-F238E27FC236}">
                <a16:creationId xmlns:a16="http://schemas.microsoft.com/office/drawing/2014/main" id="{90DAD54F-5605-4550-AB07-61002BAD89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134" y="161008"/>
            <a:ext cx="2987651" cy="1987143"/>
          </a:xfrm>
          <a:prstGeom prst="rect">
            <a:avLst/>
          </a:prstGeom>
        </p:spPr>
      </p:pic>
      <p:pic>
        <p:nvPicPr>
          <p:cNvPr id="7" name="Picture 6">
            <a:extLst>
              <a:ext uri="{FF2B5EF4-FFF2-40B4-BE49-F238E27FC236}">
                <a16:creationId xmlns:a16="http://schemas.microsoft.com/office/drawing/2014/main" id="{6569D13E-4D7A-4DB7-AE4E-BA6FA9D2C23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2134" y="4541400"/>
            <a:ext cx="3010360" cy="1987144"/>
          </a:xfrm>
          <a:prstGeom prst="rect">
            <a:avLst/>
          </a:prstGeom>
        </p:spPr>
      </p:pic>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40662" y="2384850"/>
            <a:ext cx="2999104" cy="1987143"/>
          </a:xfrm>
          <a:prstGeom prst="rect">
            <a:avLst/>
          </a:prstGeom>
        </p:spPr>
      </p:pic>
      <p:sp>
        <p:nvSpPr>
          <p:cNvPr id="3" name="Content Placeholder 2"/>
          <p:cNvSpPr>
            <a:spLocks noGrp="1"/>
          </p:cNvSpPr>
          <p:nvPr>
            <p:ph idx="1"/>
          </p:nvPr>
        </p:nvSpPr>
        <p:spPr>
          <a:xfrm>
            <a:off x="3727581" y="2121408"/>
            <a:ext cx="5047707" cy="4050792"/>
          </a:xfrm>
        </p:spPr>
        <p:txBody>
          <a:bodyPr>
            <a:normAutofit/>
          </a:bodyPr>
          <a:lstStyle/>
          <a:p>
            <a:r>
              <a:rPr lang="en-US" sz="2000" dirty="0">
                <a:solidFill>
                  <a:schemeClr val="bg1"/>
                </a:solidFill>
              </a:rPr>
              <a:t>Since 2016, there have been three versions of the voluntary guidance for automated vehicle development</a:t>
            </a:r>
          </a:p>
          <a:p>
            <a:r>
              <a:rPr lang="en-US" sz="2000" dirty="0">
                <a:solidFill>
                  <a:schemeClr val="bg1"/>
                </a:solidFill>
              </a:rPr>
              <a:t>Supports industry innovation by limiting regulations</a:t>
            </a:r>
          </a:p>
          <a:p>
            <a:r>
              <a:rPr lang="en-US" sz="2000" dirty="0">
                <a:solidFill>
                  <a:schemeClr val="bg1"/>
                </a:solidFill>
              </a:rPr>
              <a:t>Provides guidance to state regulators</a:t>
            </a:r>
          </a:p>
          <a:p>
            <a:r>
              <a:rPr lang="en-US" sz="2000" dirty="0">
                <a:solidFill>
                  <a:schemeClr val="bg1"/>
                </a:solidFill>
              </a:rPr>
              <a:t>Provides a list of safety elements to be considered during design </a:t>
            </a:r>
          </a:p>
          <a:p>
            <a:r>
              <a:rPr lang="en-US" sz="2000" dirty="0">
                <a:solidFill>
                  <a:schemeClr val="bg1"/>
                </a:solidFill>
              </a:rPr>
              <a:t>Recommends self-documentation for assessment, testing, and validation </a:t>
            </a:r>
          </a:p>
          <a:p>
            <a:r>
              <a:rPr lang="en-US" sz="2000" dirty="0">
                <a:solidFill>
                  <a:schemeClr val="bg1"/>
                </a:solidFill>
              </a:rPr>
              <a:t>Does not apply to commercial motor vehicles</a:t>
            </a:r>
          </a:p>
          <a:p>
            <a:endParaRPr lang="en-US" sz="2000" dirty="0">
              <a:solidFill>
                <a:schemeClr val="bg1"/>
              </a:solidFill>
            </a:endParaRPr>
          </a:p>
        </p:txBody>
      </p:sp>
    </p:spTree>
    <p:extLst>
      <p:ext uri="{BB962C8B-B14F-4D97-AF65-F5344CB8AC3E}">
        <p14:creationId xmlns:p14="http://schemas.microsoft.com/office/powerpoint/2010/main" val="268341615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4851B-5E8F-48BA-8584-97AF19C8BE82}"/>
              </a:ext>
            </a:extLst>
          </p:cNvPr>
          <p:cNvSpPr>
            <a:spLocks noGrp="1"/>
          </p:cNvSpPr>
          <p:nvPr>
            <p:ph type="title"/>
          </p:nvPr>
        </p:nvSpPr>
        <p:spPr/>
        <p:txBody>
          <a:bodyPr>
            <a:normAutofit/>
          </a:bodyPr>
          <a:lstStyle/>
          <a:p>
            <a:r>
              <a:rPr lang="en-US" sz="3600" dirty="0"/>
              <a:t>Voluntary Guidance and Best Practices</a:t>
            </a:r>
          </a:p>
        </p:txBody>
      </p:sp>
      <p:sp>
        <p:nvSpPr>
          <p:cNvPr id="3" name="Content Placeholder 2">
            <a:extLst>
              <a:ext uri="{FF2B5EF4-FFF2-40B4-BE49-F238E27FC236}">
                <a16:creationId xmlns:a16="http://schemas.microsoft.com/office/drawing/2014/main" id="{3320E540-955C-413B-A174-205174AC2CF9}"/>
              </a:ext>
            </a:extLst>
          </p:cNvPr>
          <p:cNvSpPr>
            <a:spLocks noGrp="1"/>
          </p:cNvSpPr>
          <p:nvPr>
            <p:ph idx="1"/>
          </p:nvPr>
        </p:nvSpPr>
        <p:spPr>
          <a:xfrm>
            <a:off x="457200" y="1371600"/>
            <a:ext cx="8229600" cy="4754564"/>
          </a:xfrm>
        </p:spPr>
        <p:txBody>
          <a:bodyPr>
            <a:normAutofit fontScale="92500" lnSpcReduction="20000"/>
          </a:bodyPr>
          <a:lstStyle/>
          <a:p>
            <a:pPr marL="0" indent="0">
              <a:buNone/>
            </a:pPr>
            <a:r>
              <a:rPr lang="en-US" i="1" dirty="0"/>
              <a:t>A Vision for Safety </a:t>
            </a:r>
            <a:r>
              <a:rPr lang="en-US" dirty="0"/>
              <a:t>(2.0)</a:t>
            </a:r>
            <a:r>
              <a:rPr lang="en-US" i="1" dirty="0"/>
              <a:t> </a:t>
            </a:r>
            <a:r>
              <a:rPr lang="en-US" dirty="0"/>
              <a:t>includes 2 main sections:</a:t>
            </a:r>
          </a:p>
          <a:p>
            <a:pPr marL="0" indent="0">
              <a:buNone/>
            </a:pPr>
            <a:endParaRPr lang="en-US" dirty="0"/>
          </a:p>
          <a:p>
            <a:pPr marL="457200" indent="-457200">
              <a:buFont typeface="+mj-lt"/>
              <a:buAutoNum type="arabicPeriod"/>
            </a:pPr>
            <a:r>
              <a:rPr lang="en-US" dirty="0"/>
              <a:t>ADS Safety Elements</a:t>
            </a:r>
          </a:p>
          <a:p>
            <a:pPr lvl="1"/>
            <a:r>
              <a:rPr lang="en-US" dirty="0"/>
              <a:t>Full Title: </a:t>
            </a:r>
            <a:r>
              <a:rPr lang="en-US" i="1" dirty="0"/>
              <a:t>Voluntary Guidance for Automated Driving Systems (ADS)</a:t>
            </a:r>
          </a:p>
          <a:p>
            <a:pPr lvl="1"/>
            <a:r>
              <a:rPr lang="en-US" dirty="0"/>
              <a:t>Summarizes 12 safety elements to help automotive industry stakeholders (i.e., entities engaged in in ADS testing and deployment) identify and resolve safety issues prior to deployment </a:t>
            </a:r>
          </a:p>
          <a:p>
            <a:pPr marL="457200" indent="-457200">
              <a:buFont typeface="+mj-lt"/>
              <a:buAutoNum type="arabicPeriod"/>
            </a:pPr>
            <a:r>
              <a:rPr lang="en-US" dirty="0"/>
              <a:t>Technical Assistance to States</a:t>
            </a:r>
          </a:p>
          <a:p>
            <a:pPr lvl="1"/>
            <a:r>
              <a:rPr lang="en-US" dirty="0"/>
              <a:t>Full Title: </a:t>
            </a:r>
            <a:r>
              <a:rPr lang="en-US" i="1" dirty="0"/>
              <a:t>Technical Assistance to States, Best Practices for Legislatures Regarding Automated Driving Systems</a:t>
            </a:r>
          </a:p>
          <a:p>
            <a:pPr lvl="1"/>
            <a:r>
              <a:rPr lang="en-US" dirty="0"/>
              <a:t>Differentiates federal and state roles in ADS regulation</a:t>
            </a:r>
          </a:p>
          <a:p>
            <a:endParaRPr lang="en-US" dirty="0"/>
          </a:p>
        </p:txBody>
      </p:sp>
    </p:spTree>
    <p:extLst>
      <p:ext uri="{BB962C8B-B14F-4D97-AF65-F5344CB8AC3E}">
        <p14:creationId xmlns:p14="http://schemas.microsoft.com/office/powerpoint/2010/main" val="235348418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Section 1: ADS Safety Elements</a:t>
            </a:r>
          </a:p>
        </p:txBody>
      </p:sp>
      <p:sp>
        <p:nvSpPr>
          <p:cNvPr id="5" name="Content Placeholder 4"/>
          <p:cNvSpPr>
            <a:spLocks noGrp="1"/>
          </p:cNvSpPr>
          <p:nvPr>
            <p:ph idx="1"/>
          </p:nvPr>
        </p:nvSpPr>
        <p:spPr>
          <a:xfrm>
            <a:off x="628650" y="1452881"/>
            <a:ext cx="7886700" cy="4599004"/>
          </a:xfrm>
        </p:spPr>
        <p:txBody>
          <a:bodyPr>
            <a:normAutofit fontScale="70000" lnSpcReduction="20000"/>
          </a:bodyPr>
          <a:lstStyle/>
          <a:p>
            <a:pPr marL="0" indent="0">
              <a:buNone/>
            </a:pPr>
            <a:r>
              <a:rPr lang="en-US" dirty="0"/>
              <a:t>Intended to help entities engaged in in ADS testing and deployment identify and resolve safety issues prior to deployment</a:t>
            </a:r>
          </a:p>
          <a:p>
            <a:pPr marL="514350" indent="-514350">
              <a:buFont typeface="+mj-lt"/>
              <a:buAutoNum type="arabicPeriod"/>
            </a:pPr>
            <a:r>
              <a:rPr lang="en-US" dirty="0">
                <a:solidFill>
                  <a:schemeClr val="tx1"/>
                </a:solidFill>
              </a:rPr>
              <a:t>System Safety </a:t>
            </a:r>
          </a:p>
          <a:p>
            <a:pPr marL="514350" indent="-514350">
              <a:buFont typeface="+mj-lt"/>
              <a:buAutoNum type="arabicPeriod"/>
            </a:pPr>
            <a:r>
              <a:rPr lang="en-US" dirty="0">
                <a:solidFill>
                  <a:schemeClr val="tx1"/>
                </a:solidFill>
              </a:rPr>
              <a:t>Operational Design Domain </a:t>
            </a:r>
          </a:p>
          <a:p>
            <a:pPr marL="514350" indent="-514350">
              <a:buFont typeface="+mj-lt"/>
              <a:buAutoNum type="arabicPeriod"/>
            </a:pPr>
            <a:r>
              <a:rPr lang="en-US" dirty="0">
                <a:solidFill>
                  <a:schemeClr val="tx1"/>
                </a:solidFill>
              </a:rPr>
              <a:t>Object and Event Detection and Response </a:t>
            </a:r>
          </a:p>
          <a:p>
            <a:pPr marL="514350" indent="-514350">
              <a:buFont typeface="+mj-lt"/>
              <a:buAutoNum type="arabicPeriod"/>
            </a:pPr>
            <a:r>
              <a:rPr lang="en-US" dirty="0">
                <a:solidFill>
                  <a:schemeClr val="tx1"/>
                </a:solidFill>
              </a:rPr>
              <a:t>Fallback (Minimal Risk Condition) </a:t>
            </a:r>
          </a:p>
          <a:p>
            <a:pPr marL="514350" indent="-514350">
              <a:buFont typeface="+mj-lt"/>
              <a:buAutoNum type="arabicPeriod"/>
            </a:pPr>
            <a:r>
              <a:rPr lang="en-US" dirty="0">
                <a:solidFill>
                  <a:schemeClr val="tx1"/>
                </a:solidFill>
              </a:rPr>
              <a:t>Validation Methods</a:t>
            </a:r>
          </a:p>
          <a:p>
            <a:pPr marL="514350" indent="-514350">
              <a:buFont typeface="+mj-lt"/>
              <a:buAutoNum type="arabicPeriod"/>
            </a:pPr>
            <a:r>
              <a:rPr lang="en-US" dirty="0">
                <a:solidFill>
                  <a:schemeClr val="tx1"/>
                </a:solidFill>
              </a:rPr>
              <a:t>Human Machine Interface</a:t>
            </a:r>
          </a:p>
          <a:p>
            <a:pPr marL="514350" indent="-514350">
              <a:buFont typeface="+mj-lt"/>
              <a:buAutoNum type="arabicPeriod"/>
            </a:pPr>
            <a:r>
              <a:rPr lang="en-US" dirty="0">
                <a:solidFill>
                  <a:schemeClr val="tx1"/>
                </a:solidFill>
              </a:rPr>
              <a:t>Vehicle Cybersecurity</a:t>
            </a:r>
          </a:p>
          <a:p>
            <a:pPr marL="514350" indent="-514350">
              <a:buFont typeface="+mj-lt"/>
              <a:buAutoNum type="arabicPeriod"/>
            </a:pPr>
            <a:r>
              <a:rPr lang="en-US" dirty="0">
                <a:solidFill>
                  <a:schemeClr val="tx1"/>
                </a:solidFill>
              </a:rPr>
              <a:t>Crashworthiness</a:t>
            </a:r>
          </a:p>
          <a:p>
            <a:pPr marL="514350" indent="-514350">
              <a:buFont typeface="+mj-lt"/>
              <a:buAutoNum type="arabicPeriod"/>
            </a:pPr>
            <a:r>
              <a:rPr lang="en-US" dirty="0">
                <a:solidFill>
                  <a:schemeClr val="tx1"/>
                </a:solidFill>
              </a:rPr>
              <a:t>Post-Crash ADS Behavior</a:t>
            </a:r>
          </a:p>
          <a:p>
            <a:pPr marL="514350" indent="-514350">
              <a:buFont typeface="+mj-lt"/>
              <a:buAutoNum type="arabicPeriod"/>
            </a:pPr>
            <a:r>
              <a:rPr lang="en-US" dirty="0">
                <a:solidFill>
                  <a:schemeClr val="tx1"/>
                </a:solidFill>
              </a:rPr>
              <a:t>Data Recording</a:t>
            </a:r>
          </a:p>
          <a:p>
            <a:pPr marL="514350" indent="-514350">
              <a:buFont typeface="+mj-lt"/>
              <a:buAutoNum type="arabicPeriod"/>
            </a:pPr>
            <a:r>
              <a:rPr lang="en-US" dirty="0">
                <a:solidFill>
                  <a:schemeClr val="tx1"/>
                </a:solidFill>
              </a:rPr>
              <a:t>Consumer Education and Training</a:t>
            </a:r>
          </a:p>
          <a:p>
            <a:pPr marL="514350" indent="-514350">
              <a:buFont typeface="+mj-lt"/>
              <a:buAutoNum type="arabicPeriod"/>
            </a:pPr>
            <a:r>
              <a:rPr lang="en-US" dirty="0">
                <a:solidFill>
                  <a:schemeClr val="tx1"/>
                </a:solidFill>
              </a:rPr>
              <a:t>Federal, State, and Local Laws</a:t>
            </a:r>
          </a:p>
        </p:txBody>
      </p:sp>
    </p:spTree>
    <p:extLst>
      <p:ext uri="{BB962C8B-B14F-4D97-AF65-F5344CB8AC3E}">
        <p14:creationId xmlns:p14="http://schemas.microsoft.com/office/powerpoint/2010/main" val="108763124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26BEA27-EFFE-4F3D-AF4A-A3799426267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2337" y="3204353"/>
            <a:ext cx="3467942" cy="2750974"/>
          </a:xfrm>
          <a:prstGeom prst="rect">
            <a:avLst/>
          </a:prstGeom>
        </p:spPr>
      </p:pic>
      <p:sp>
        <p:nvSpPr>
          <p:cNvPr id="2" name="Title 1">
            <a:extLst>
              <a:ext uri="{FF2B5EF4-FFF2-40B4-BE49-F238E27FC236}">
                <a16:creationId xmlns:a16="http://schemas.microsoft.com/office/drawing/2014/main" id="{2ABB0FB7-F3D8-45B6-A9AC-01819DBDF838}"/>
              </a:ext>
            </a:extLst>
          </p:cNvPr>
          <p:cNvSpPr>
            <a:spLocks noGrp="1"/>
          </p:cNvSpPr>
          <p:nvPr>
            <p:ph type="title"/>
          </p:nvPr>
        </p:nvSpPr>
        <p:spPr/>
        <p:txBody>
          <a:bodyPr/>
          <a:lstStyle/>
          <a:p>
            <a:r>
              <a:rPr lang="en-US" dirty="0"/>
              <a:t>Element 1: System Safety</a:t>
            </a:r>
          </a:p>
        </p:txBody>
      </p:sp>
      <p:sp>
        <p:nvSpPr>
          <p:cNvPr id="3" name="Content Placeholder 2">
            <a:extLst>
              <a:ext uri="{FF2B5EF4-FFF2-40B4-BE49-F238E27FC236}">
                <a16:creationId xmlns:a16="http://schemas.microsoft.com/office/drawing/2014/main" id="{5CA9AB6B-9CC8-47E3-887B-9EF33D698D3C}"/>
              </a:ext>
            </a:extLst>
          </p:cNvPr>
          <p:cNvSpPr>
            <a:spLocks noGrp="1"/>
          </p:cNvSpPr>
          <p:nvPr>
            <p:ph idx="1"/>
          </p:nvPr>
        </p:nvSpPr>
        <p:spPr/>
        <p:txBody>
          <a:bodyPr>
            <a:normAutofit fontScale="85000" lnSpcReduction="20000"/>
          </a:bodyPr>
          <a:lstStyle/>
          <a:p>
            <a:pPr marL="0" indent="0">
              <a:buNone/>
            </a:pPr>
            <a:r>
              <a:rPr lang="en-US" dirty="0"/>
              <a:t>Encourages developers and designers to implement a systems engineering approach to ensure ADSs are devoid of </a:t>
            </a:r>
            <a:r>
              <a:rPr lang="en-US" i="1" dirty="0"/>
              <a:t>unreasonable safety risks</a:t>
            </a:r>
            <a:r>
              <a:rPr lang="en-US" dirty="0"/>
              <a:t>.</a:t>
            </a:r>
          </a:p>
          <a:p>
            <a:r>
              <a:rPr lang="en-US" dirty="0"/>
              <a:t>Recommendations include:</a:t>
            </a:r>
          </a:p>
          <a:p>
            <a:pPr lvl="1"/>
            <a:r>
              <a:rPr lang="en-US" dirty="0"/>
              <a:t>Following standards developed </a:t>
            </a:r>
            <a:br>
              <a:rPr lang="en-US" dirty="0"/>
            </a:br>
            <a:r>
              <a:rPr lang="en-US" dirty="0"/>
              <a:t>accredited standards-developing </a:t>
            </a:r>
            <a:br>
              <a:rPr lang="en-US" dirty="0"/>
            </a:br>
            <a:r>
              <a:rPr lang="en-US" dirty="0"/>
              <a:t>organizations (e.g., SAE, ISO) and </a:t>
            </a:r>
            <a:br>
              <a:rPr lang="en-US" dirty="0"/>
            </a:br>
            <a:r>
              <a:rPr lang="en-US" dirty="0"/>
              <a:t>standards and processes available </a:t>
            </a:r>
            <a:br>
              <a:rPr lang="en-US" dirty="0"/>
            </a:br>
            <a:r>
              <a:rPr lang="en-US" dirty="0"/>
              <a:t>from other industries (e.g., aviation, </a:t>
            </a:r>
            <a:br>
              <a:rPr lang="en-US" dirty="0"/>
            </a:br>
            <a:r>
              <a:rPr lang="en-US" dirty="0"/>
              <a:t>space, military)</a:t>
            </a:r>
          </a:p>
          <a:p>
            <a:pPr lvl="1"/>
            <a:r>
              <a:rPr lang="en-US" dirty="0"/>
              <a:t>Including a hazard analysis and </a:t>
            </a:r>
            <a:br>
              <a:rPr lang="en-US" dirty="0"/>
            </a:br>
            <a:r>
              <a:rPr lang="en-US" dirty="0"/>
              <a:t>safety risk assessment</a:t>
            </a:r>
          </a:p>
          <a:p>
            <a:pPr lvl="1"/>
            <a:r>
              <a:rPr lang="en-US" dirty="0"/>
              <a:t>Implementing strategies for </a:t>
            </a:r>
            <a:br>
              <a:rPr lang="en-US" dirty="0"/>
            </a:br>
            <a:r>
              <a:rPr lang="en-US" dirty="0"/>
              <a:t>handling ADS malfunctions</a:t>
            </a:r>
          </a:p>
        </p:txBody>
      </p:sp>
    </p:spTree>
    <p:extLst>
      <p:ext uri="{BB962C8B-B14F-4D97-AF65-F5344CB8AC3E}">
        <p14:creationId xmlns:p14="http://schemas.microsoft.com/office/powerpoint/2010/main" val="38823935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C3188-9CC7-4A53-B604-110CA2EE356F}"/>
              </a:ext>
            </a:extLst>
          </p:cNvPr>
          <p:cNvSpPr>
            <a:spLocks noGrp="1"/>
          </p:cNvSpPr>
          <p:nvPr>
            <p:ph type="title"/>
          </p:nvPr>
        </p:nvSpPr>
        <p:spPr/>
        <p:txBody>
          <a:bodyPr/>
          <a:lstStyle/>
          <a:p>
            <a:r>
              <a:rPr lang="en-US" dirty="0"/>
              <a:t>Element 2: Operational Design Domain (ODD)</a:t>
            </a:r>
          </a:p>
        </p:txBody>
      </p:sp>
      <p:sp>
        <p:nvSpPr>
          <p:cNvPr id="3" name="Content Placeholder 2">
            <a:extLst>
              <a:ext uri="{FF2B5EF4-FFF2-40B4-BE49-F238E27FC236}">
                <a16:creationId xmlns:a16="http://schemas.microsoft.com/office/drawing/2014/main" id="{1845540C-1B2D-4DD9-A846-96A4C483480E}"/>
              </a:ext>
            </a:extLst>
          </p:cNvPr>
          <p:cNvSpPr>
            <a:spLocks noGrp="1"/>
          </p:cNvSpPr>
          <p:nvPr>
            <p:ph idx="1"/>
          </p:nvPr>
        </p:nvSpPr>
        <p:spPr/>
        <p:txBody>
          <a:bodyPr/>
          <a:lstStyle/>
          <a:p>
            <a:pPr marL="0" indent="0">
              <a:buNone/>
            </a:pPr>
            <a:r>
              <a:rPr lang="en-US" dirty="0"/>
              <a:t>Specific conditions under which a given ADS or feature is intended to function </a:t>
            </a:r>
          </a:p>
          <a:p>
            <a:r>
              <a:rPr lang="en-US" dirty="0"/>
              <a:t>Includes system operating conditions and limitations for</a:t>
            </a:r>
          </a:p>
          <a:p>
            <a:pPr lvl="1"/>
            <a:r>
              <a:rPr lang="en-US" dirty="0"/>
              <a:t>Roadway types (interstate, local, gravel, etc.) </a:t>
            </a:r>
          </a:p>
          <a:p>
            <a:pPr lvl="1"/>
            <a:r>
              <a:rPr lang="en-US" dirty="0"/>
              <a:t>Geographic area (city, mountain, desert, etc.);</a:t>
            </a:r>
          </a:p>
          <a:p>
            <a:pPr lvl="1"/>
            <a:r>
              <a:rPr lang="en-US" dirty="0"/>
              <a:t>Speed range;</a:t>
            </a:r>
          </a:p>
          <a:p>
            <a:pPr lvl="1"/>
            <a:r>
              <a:rPr lang="en-US" dirty="0"/>
              <a:t>Environmental conditions (weather, day/night, etc.)</a:t>
            </a:r>
          </a:p>
        </p:txBody>
      </p:sp>
    </p:spTree>
    <p:extLst>
      <p:ext uri="{BB962C8B-B14F-4D97-AF65-F5344CB8AC3E}">
        <p14:creationId xmlns:p14="http://schemas.microsoft.com/office/powerpoint/2010/main" val="234249916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BA91C-08B3-4801-A9BC-49F0CCBFDD14}"/>
              </a:ext>
            </a:extLst>
          </p:cNvPr>
          <p:cNvSpPr>
            <a:spLocks noGrp="1"/>
          </p:cNvSpPr>
          <p:nvPr>
            <p:ph type="title"/>
          </p:nvPr>
        </p:nvSpPr>
        <p:spPr/>
        <p:txBody>
          <a:bodyPr/>
          <a:lstStyle/>
          <a:p>
            <a:r>
              <a:rPr lang="en-US" dirty="0"/>
              <a:t>ODD Example: Waymo One</a:t>
            </a:r>
          </a:p>
        </p:txBody>
      </p:sp>
      <p:sp>
        <p:nvSpPr>
          <p:cNvPr id="3" name="Content Placeholder 2">
            <a:extLst>
              <a:ext uri="{FF2B5EF4-FFF2-40B4-BE49-F238E27FC236}">
                <a16:creationId xmlns:a16="http://schemas.microsoft.com/office/drawing/2014/main" id="{E12E7C05-F9E1-432A-86F0-F35227BE0525}"/>
              </a:ext>
            </a:extLst>
          </p:cNvPr>
          <p:cNvSpPr>
            <a:spLocks noGrp="1"/>
          </p:cNvSpPr>
          <p:nvPr>
            <p:ph idx="1"/>
          </p:nvPr>
        </p:nvSpPr>
        <p:spPr/>
        <p:txBody>
          <a:bodyPr/>
          <a:lstStyle/>
          <a:p>
            <a:r>
              <a:rPr lang="en-US" sz="2800" dirty="0"/>
              <a:t>Planners should have the ability to define AV service areas within their transportation plans</a:t>
            </a:r>
          </a:p>
          <a:p>
            <a:pPr lvl="1"/>
            <a:r>
              <a:rPr lang="en-US" sz="2400" dirty="0"/>
              <a:t>Routes</a:t>
            </a:r>
          </a:p>
          <a:p>
            <a:pPr lvl="1"/>
            <a:r>
              <a:rPr lang="en-US" sz="2400" dirty="0"/>
              <a:t>Speed</a:t>
            </a:r>
          </a:p>
          <a:p>
            <a:pPr lvl="1"/>
            <a:r>
              <a:rPr lang="en-US" sz="2400" dirty="0"/>
              <a:t>Occupancy limits</a:t>
            </a:r>
          </a:p>
          <a:p>
            <a:pPr lvl="1"/>
            <a:r>
              <a:rPr lang="en-US" sz="2400" dirty="0"/>
              <a:t>Fees</a:t>
            </a:r>
          </a:p>
          <a:p>
            <a:endParaRPr lang="en-US" dirty="0"/>
          </a:p>
        </p:txBody>
      </p:sp>
      <p:pic>
        <p:nvPicPr>
          <p:cNvPr id="4" name="Picture 3">
            <a:extLst>
              <a:ext uri="{FF2B5EF4-FFF2-40B4-BE49-F238E27FC236}">
                <a16:creationId xmlns:a16="http://schemas.microsoft.com/office/drawing/2014/main" id="{677D9246-09A5-42A6-86AF-030BBFB7B004}"/>
              </a:ext>
            </a:extLst>
          </p:cNvPr>
          <p:cNvPicPr>
            <a:picLocks noChangeAspect="1"/>
          </p:cNvPicPr>
          <p:nvPr/>
        </p:nvPicPr>
        <p:blipFill>
          <a:blip r:embed="rId3"/>
          <a:stretch>
            <a:fillRect/>
          </a:stretch>
        </p:blipFill>
        <p:spPr>
          <a:xfrm>
            <a:off x="3561346" y="2764138"/>
            <a:ext cx="5067509" cy="3167429"/>
          </a:xfrm>
          <a:prstGeom prst="rect">
            <a:avLst/>
          </a:prstGeom>
        </p:spPr>
      </p:pic>
    </p:spTree>
    <p:extLst>
      <p:ext uri="{BB962C8B-B14F-4D97-AF65-F5344CB8AC3E}">
        <p14:creationId xmlns:p14="http://schemas.microsoft.com/office/powerpoint/2010/main" val="265603749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613B1F-5A24-42C9-820B-7638E25E9C81}"/>
              </a:ext>
            </a:extLst>
          </p:cNvPr>
          <p:cNvPicPr>
            <a:picLocks noChangeAspect="1"/>
          </p:cNvPicPr>
          <p:nvPr/>
        </p:nvPicPr>
        <p:blipFill>
          <a:blip r:embed="rId3"/>
          <a:stretch>
            <a:fillRect/>
          </a:stretch>
        </p:blipFill>
        <p:spPr>
          <a:xfrm>
            <a:off x="4652003" y="3525253"/>
            <a:ext cx="4347618" cy="2371428"/>
          </a:xfrm>
          <a:prstGeom prst="rect">
            <a:avLst/>
          </a:prstGeom>
        </p:spPr>
      </p:pic>
      <p:sp>
        <p:nvSpPr>
          <p:cNvPr id="2" name="Title 1">
            <a:extLst>
              <a:ext uri="{FF2B5EF4-FFF2-40B4-BE49-F238E27FC236}">
                <a16:creationId xmlns:a16="http://schemas.microsoft.com/office/drawing/2014/main" id="{F179603A-8572-4D73-A6A1-2C062EF80DBE}"/>
              </a:ext>
            </a:extLst>
          </p:cNvPr>
          <p:cNvSpPr>
            <a:spLocks noGrp="1"/>
          </p:cNvSpPr>
          <p:nvPr>
            <p:ph type="title"/>
          </p:nvPr>
        </p:nvSpPr>
        <p:spPr/>
        <p:txBody>
          <a:bodyPr/>
          <a:lstStyle/>
          <a:p>
            <a:r>
              <a:rPr lang="en-US" dirty="0"/>
              <a:t>Element 3: Object and Event Detection and Response</a:t>
            </a:r>
          </a:p>
        </p:txBody>
      </p:sp>
      <p:sp>
        <p:nvSpPr>
          <p:cNvPr id="3" name="Content Placeholder 2">
            <a:extLst>
              <a:ext uri="{FF2B5EF4-FFF2-40B4-BE49-F238E27FC236}">
                <a16:creationId xmlns:a16="http://schemas.microsoft.com/office/drawing/2014/main" id="{157D6F15-EEBB-4285-83B5-10CF2886D14F}"/>
              </a:ext>
            </a:extLst>
          </p:cNvPr>
          <p:cNvSpPr>
            <a:spLocks noGrp="1"/>
          </p:cNvSpPr>
          <p:nvPr>
            <p:ph idx="1"/>
          </p:nvPr>
        </p:nvSpPr>
        <p:spPr>
          <a:xfrm>
            <a:off x="628650" y="1825625"/>
            <a:ext cx="7886700" cy="4071056"/>
          </a:xfrm>
        </p:spPr>
        <p:txBody>
          <a:bodyPr>
            <a:normAutofit lnSpcReduction="10000"/>
          </a:bodyPr>
          <a:lstStyle/>
          <a:p>
            <a:pPr marL="0" indent="0">
              <a:buNone/>
            </a:pPr>
            <a:r>
              <a:rPr lang="en-US" i="1" dirty="0"/>
              <a:t>Detection</a:t>
            </a:r>
            <a:r>
              <a:rPr lang="en-US" dirty="0"/>
              <a:t> by the driver or ADS of any circumstance relevant to the immediate driving task and r</a:t>
            </a:r>
            <a:r>
              <a:rPr lang="en-US" i="1" dirty="0"/>
              <a:t>esponse</a:t>
            </a:r>
            <a:r>
              <a:rPr lang="en-US" dirty="0"/>
              <a:t> to those circumstances</a:t>
            </a:r>
          </a:p>
          <a:p>
            <a:r>
              <a:rPr lang="en-US" dirty="0"/>
              <a:t>Applies to system </a:t>
            </a:r>
            <a:br>
              <a:rPr lang="en-US" dirty="0"/>
            </a:br>
            <a:r>
              <a:rPr lang="en-US" dirty="0"/>
              <a:t>and driver responses </a:t>
            </a:r>
            <a:br>
              <a:rPr lang="en-US" dirty="0"/>
            </a:br>
            <a:r>
              <a:rPr lang="en-US" dirty="0"/>
              <a:t>under normal and </a:t>
            </a:r>
            <a:br>
              <a:rPr lang="en-US" dirty="0"/>
            </a:br>
            <a:r>
              <a:rPr lang="en-US" dirty="0"/>
              <a:t>crash avoidance </a:t>
            </a:r>
            <a:br>
              <a:rPr lang="en-US" dirty="0"/>
            </a:br>
            <a:r>
              <a:rPr lang="en-US" dirty="0"/>
              <a:t>conditions</a:t>
            </a:r>
          </a:p>
          <a:p>
            <a:endParaRPr lang="en-US" dirty="0"/>
          </a:p>
          <a:p>
            <a:endParaRPr lang="en-US" dirty="0"/>
          </a:p>
        </p:txBody>
      </p:sp>
    </p:spTree>
    <p:extLst>
      <p:ext uri="{BB962C8B-B14F-4D97-AF65-F5344CB8AC3E}">
        <p14:creationId xmlns:p14="http://schemas.microsoft.com/office/powerpoint/2010/main" val="25275592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0C92BE-A0B8-45A6-8B31-F5C7ED41D9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1515" y="3994484"/>
            <a:ext cx="4062294" cy="1884569"/>
          </a:xfrm>
          <a:prstGeom prst="rect">
            <a:avLst/>
          </a:prstGeom>
        </p:spPr>
      </p:pic>
      <p:sp>
        <p:nvSpPr>
          <p:cNvPr id="2" name="Title 1">
            <a:extLst>
              <a:ext uri="{FF2B5EF4-FFF2-40B4-BE49-F238E27FC236}">
                <a16:creationId xmlns:a16="http://schemas.microsoft.com/office/drawing/2014/main" id="{81B7B6D3-A150-410E-89D2-CA537109FE06}"/>
              </a:ext>
            </a:extLst>
          </p:cNvPr>
          <p:cNvSpPr>
            <a:spLocks noGrp="1"/>
          </p:cNvSpPr>
          <p:nvPr>
            <p:ph type="title"/>
          </p:nvPr>
        </p:nvSpPr>
        <p:spPr/>
        <p:txBody>
          <a:bodyPr/>
          <a:lstStyle/>
          <a:p>
            <a:r>
              <a:rPr lang="en-US" dirty="0"/>
              <a:t>Element 4: Fallback (Minimal Risk Condition)</a:t>
            </a:r>
          </a:p>
        </p:txBody>
      </p:sp>
      <p:sp>
        <p:nvSpPr>
          <p:cNvPr id="3" name="Content Placeholder 2">
            <a:extLst>
              <a:ext uri="{FF2B5EF4-FFF2-40B4-BE49-F238E27FC236}">
                <a16:creationId xmlns:a16="http://schemas.microsoft.com/office/drawing/2014/main" id="{73D59862-3233-46B7-A840-12EFDB73831E}"/>
              </a:ext>
            </a:extLst>
          </p:cNvPr>
          <p:cNvSpPr>
            <a:spLocks noGrp="1"/>
          </p:cNvSpPr>
          <p:nvPr>
            <p:ph idx="1"/>
          </p:nvPr>
        </p:nvSpPr>
        <p:spPr/>
        <p:txBody>
          <a:bodyPr>
            <a:normAutofit fontScale="92500" lnSpcReduction="20000"/>
          </a:bodyPr>
          <a:lstStyle/>
          <a:p>
            <a:pPr marL="0" indent="0">
              <a:buNone/>
            </a:pPr>
            <a:r>
              <a:rPr lang="en-US" dirty="0"/>
              <a:t>The vehicle should respond in the</a:t>
            </a:r>
            <a:br>
              <a:rPr lang="en-US" dirty="0"/>
            </a:br>
            <a:r>
              <a:rPr lang="en-US" dirty="0"/>
              <a:t>safest manner possible in the </a:t>
            </a:r>
            <a:br>
              <a:rPr lang="en-US" dirty="0"/>
            </a:br>
            <a:r>
              <a:rPr lang="en-US" dirty="0"/>
              <a:t>event of…</a:t>
            </a:r>
          </a:p>
          <a:p>
            <a:pPr lvl="1"/>
            <a:r>
              <a:rPr lang="en-US" dirty="0"/>
              <a:t>HAV system failure </a:t>
            </a:r>
          </a:p>
          <a:p>
            <a:pPr lvl="1"/>
            <a:r>
              <a:rPr lang="en-US" dirty="0"/>
              <a:t>Human driver’s response failure when </a:t>
            </a:r>
            <a:br>
              <a:rPr lang="en-US" dirty="0"/>
            </a:br>
            <a:r>
              <a:rPr lang="en-US" dirty="0"/>
              <a:t>transitioning from automated to manual </a:t>
            </a:r>
            <a:br>
              <a:rPr lang="en-US" dirty="0"/>
            </a:br>
            <a:r>
              <a:rPr lang="en-US" dirty="0"/>
              <a:t>control</a:t>
            </a:r>
          </a:p>
          <a:p>
            <a:r>
              <a:rPr lang="en-US" dirty="0"/>
              <a:t>Requires detecting:</a:t>
            </a:r>
          </a:p>
          <a:p>
            <a:pPr lvl="1"/>
            <a:r>
              <a:rPr lang="en-US" dirty="0"/>
              <a:t>Malfunctions</a:t>
            </a:r>
          </a:p>
          <a:p>
            <a:pPr lvl="1"/>
            <a:r>
              <a:rPr lang="en-US" dirty="0"/>
              <a:t>Operation in a degraded </a:t>
            </a:r>
            <a:br>
              <a:rPr lang="en-US" dirty="0"/>
            </a:br>
            <a:r>
              <a:rPr lang="en-US" dirty="0"/>
              <a:t>state</a:t>
            </a:r>
          </a:p>
          <a:p>
            <a:pPr lvl="1"/>
            <a:r>
              <a:rPr lang="en-US" dirty="0"/>
              <a:t>Operation outside of the </a:t>
            </a:r>
            <a:br>
              <a:rPr lang="en-US" dirty="0"/>
            </a:br>
            <a:r>
              <a:rPr lang="en-US" dirty="0"/>
              <a:t>ODD </a:t>
            </a:r>
          </a:p>
        </p:txBody>
      </p:sp>
      <p:pic>
        <p:nvPicPr>
          <p:cNvPr id="6" name="Picture 5">
            <a:extLst>
              <a:ext uri="{FF2B5EF4-FFF2-40B4-BE49-F238E27FC236}">
                <a16:creationId xmlns:a16="http://schemas.microsoft.com/office/drawing/2014/main" id="{929EDC9A-620F-4B5C-BC98-8E24ADE3C05F}"/>
              </a:ext>
            </a:extLst>
          </p:cNvPr>
          <p:cNvPicPr>
            <a:picLocks noChangeAspect="1"/>
          </p:cNvPicPr>
          <p:nvPr/>
        </p:nvPicPr>
        <p:blipFill>
          <a:blip r:embed="rId4"/>
          <a:stretch>
            <a:fillRect/>
          </a:stretch>
        </p:blipFill>
        <p:spPr>
          <a:xfrm>
            <a:off x="6154254" y="1298116"/>
            <a:ext cx="2600325" cy="1752600"/>
          </a:xfrm>
          <a:prstGeom prst="rect">
            <a:avLst/>
          </a:prstGeom>
        </p:spPr>
      </p:pic>
    </p:spTree>
    <p:extLst>
      <p:ext uri="{BB962C8B-B14F-4D97-AF65-F5344CB8AC3E}">
        <p14:creationId xmlns:p14="http://schemas.microsoft.com/office/powerpoint/2010/main" val="1764920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74B05-0A12-4684-B67F-5AAED2585544}"/>
              </a:ext>
            </a:extLst>
          </p:cNvPr>
          <p:cNvSpPr>
            <a:spLocks noGrp="1"/>
          </p:cNvSpPr>
          <p:nvPr>
            <p:ph type="title"/>
          </p:nvPr>
        </p:nvSpPr>
        <p:spPr/>
        <p:txBody>
          <a:bodyPr/>
          <a:lstStyle/>
          <a:p>
            <a:r>
              <a:rPr lang="en-US" dirty="0"/>
              <a:t> Automation Terminology</a:t>
            </a:r>
          </a:p>
        </p:txBody>
      </p:sp>
      <p:sp>
        <p:nvSpPr>
          <p:cNvPr id="3" name="Content Placeholder 2">
            <a:extLst>
              <a:ext uri="{FF2B5EF4-FFF2-40B4-BE49-F238E27FC236}">
                <a16:creationId xmlns:a16="http://schemas.microsoft.com/office/drawing/2014/main" id="{84052BA9-F112-4608-9FFB-B0D345A35397}"/>
              </a:ext>
            </a:extLst>
          </p:cNvPr>
          <p:cNvSpPr>
            <a:spLocks noGrp="1"/>
          </p:cNvSpPr>
          <p:nvPr>
            <p:ph idx="1"/>
          </p:nvPr>
        </p:nvSpPr>
        <p:spPr>
          <a:xfrm>
            <a:off x="628650" y="1612232"/>
            <a:ext cx="7886700" cy="4564731"/>
          </a:xfrm>
        </p:spPr>
        <p:txBody>
          <a:bodyPr>
            <a:normAutofit/>
          </a:bodyPr>
          <a:lstStyle/>
          <a:p>
            <a:r>
              <a:rPr lang="en-US" sz="3000" b="1" dirty="0"/>
              <a:t>Operational Design Domain </a:t>
            </a:r>
            <a:r>
              <a:rPr lang="en-US" sz="3000" dirty="0"/>
              <a:t>(ODD) - Operating conditions under which a system is designed to function, including: </a:t>
            </a:r>
          </a:p>
          <a:p>
            <a:pPr lvl="1"/>
            <a:r>
              <a:rPr lang="en-US" sz="2600" dirty="0"/>
              <a:t>Environmental (e.g., weather, temperature)</a:t>
            </a:r>
          </a:p>
          <a:p>
            <a:pPr lvl="1"/>
            <a:r>
              <a:rPr lang="en-US" sz="2600" dirty="0"/>
              <a:t>Geographical (e.g., parking lot, highway, national park, closed course)</a:t>
            </a:r>
          </a:p>
          <a:p>
            <a:pPr lvl="1"/>
            <a:r>
              <a:rPr lang="en-US" sz="2600" dirty="0"/>
              <a:t>Time-of-day (e.g., day, night, dusk)</a:t>
            </a:r>
          </a:p>
          <a:p>
            <a:pPr lvl="1"/>
            <a:r>
              <a:rPr lang="en-US" sz="2600" dirty="0"/>
              <a:t>Roadway characteristics (e.g., lane markings, construction zone)</a:t>
            </a:r>
            <a:endParaRPr lang="en-US" dirty="0"/>
          </a:p>
          <a:p>
            <a:endParaRPr lang="en-US" dirty="0"/>
          </a:p>
        </p:txBody>
      </p:sp>
    </p:spTree>
    <p:extLst>
      <p:ext uri="{BB962C8B-B14F-4D97-AF65-F5344CB8AC3E}">
        <p14:creationId xmlns:p14="http://schemas.microsoft.com/office/powerpoint/2010/main" val="398925993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FD890-BFA3-4B84-AFE9-4DFAF8AB11B1}"/>
              </a:ext>
            </a:extLst>
          </p:cNvPr>
          <p:cNvSpPr>
            <a:spLocks noGrp="1"/>
          </p:cNvSpPr>
          <p:nvPr>
            <p:ph type="title"/>
          </p:nvPr>
        </p:nvSpPr>
        <p:spPr/>
        <p:txBody>
          <a:bodyPr/>
          <a:lstStyle/>
          <a:p>
            <a:r>
              <a:rPr lang="en-US" dirty="0"/>
              <a:t>Element 5: Validation Methods</a:t>
            </a:r>
          </a:p>
        </p:txBody>
      </p:sp>
      <p:sp>
        <p:nvSpPr>
          <p:cNvPr id="3" name="Content Placeholder 2">
            <a:extLst>
              <a:ext uri="{FF2B5EF4-FFF2-40B4-BE49-F238E27FC236}">
                <a16:creationId xmlns:a16="http://schemas.microsoft.com/office/drawing/2014/main" id="{EF8CE9E6-5F84-4FF3-B6B6-F110B4DCFD56}"/>
              </a:ext>
            </a:extLst>
          </p:cNvPr>
          <p:cNvSpPr>
            <a:spLocks noGrp="1"/>
          </p:cNvSpPr>
          <p:nvPr>
            <p:ph idx="1"/>
          </p:nvPr>
        </p:nvSpPr>
        <p:spPr>
          <a:xfrm>
            <a:off x="457200" y="1395662"/>
            <a:ext cx="8229600" cy="4963573"/>
          </a:xfrm>
        </p:spPr>
        <p:txBody>
          <a:bodyPr>
            <a:normAutofit/>
          </a:bodyPr>
          <a:lstStyle/>
          <a:p>
            <a:r>
              <a:rPr lang="en-US" sz="2400" dirty="0"/>
              <a:t>Demonstrate the ADS would be able to perform during </a:t>
            </a:r>
          </a:p>
          <a:p>
            <a:pPr lvl="1"/>
            <a:r>
              <a:rPr lang="en-US" sz="2200" dirty="0"/>
              <a:t>Normal operation</a:t>
            </a:r>
          </a:p>
          <a:p>
            <a:pPr lvl="1"/>
            <a:r>
              <a:rPr lang="en-US" sz="2200" dirty="0"/>
              <a:t>Crash avoidance situations</a:t>
            </a:r>
          </a:p>
          <a:p>
            <a:pPr lvl="1"/>
            <a:r>
              <a:rPr lang="en-US" sz="2200" dirty="0"/>
              <a:t>Fallback strategies</a:t>
            </a:r>
          </a:p>
          <a:p>
            <a:r>
              <a:rPr lang="en-US" sz="2400" dirty="0"/>
              <a:t>Evaluation domains include:</a:t>
            </a:r>
          </a:p>
          <a:p>
            <a:pPr lvl="1"/>
            <a:r>
              <a:rPr lang="en-US" sz="2200" dirty="0"/>
              <a:t>Public roads </a:t>
            </a:r>
          </a:p>
          <a:p>
            <a:pPr lvl="1"/>
            <a:r>
              <a:rPr lang="en-US" sz="2200" dirty="0"/>
              <a:t>Closed tracks</a:t>
            </a:r>
          </a:p>
          <a:p>
            <a:pPr lvl="1"/>
            <a:r>
              <a:rPr lang="en-US" sz="2200" dirty="0"/>
              <a:t>Simulation</a:t>
            </a:r>
          </a:p>
          <a:p>
            <a:pPr lvl="2"/>
            <a:r>
              <a:rPr lang="en-US" sz="1800" dirty="0"/>
              <a:t>With or without humans</a:t>
            </a:r>
          </a:p>
          <a:p>
            <a:pPr lvl="1"/>
            <a:endParaRPr lang="en-US" dirty="0"/>
          </a:p>
          <a:p>
            <a:endParaRPr lang="en-US" dirty="0"/>
          </a:p>
        </p:txBody>
      </p:sp>
      <p:sp>
        <p:nvSpPr>
          <p:cNvPr id="4" name="Date Placeholder 3">
            <a:extLst>
              <a:ext uri="{FF2B5EF4-FFF2-40B4-BE49-F238E27FC236}">
                <a16:creationId xmlns:a16="http://schemas.microsoft.com/office/drawing/2014/main" id="{40EDE0F5-29CB-4287-B358-9FDA5E5A0284}"/>
              </a:ext>
            </a:extLst>
          </p:cNvPr>
          <p:cNvSpPr>
            <a:spLocks noGrp="1"/>
          </p:cNvSpPr>
          <p:nvPr>
            <p:ph type="dt" sz="half" idx="4294967295"/>
          </p:nvPr>
        </p:nvSpPr>
        <p:spPr>
          <a:xfrm>
            <a:off x="6127750" y="3534654"/>
            <a:ext cx="2057400" cy="365125"/>
          </a:xfrm>
        </p:spPr>
        <p:txBody>
          <a:bodyPr/>
          <a:lstStyle/>
          <a:p>
            <a:r>
              <a:rPr lang="en-US"/>
              <a:t>www.roadsafety.unc.edu  |  </a:t>
            </a:r>
            <a:fld id="{1682C668-C39B-C54B-A3C8-79F9D24A2384}" type="datetime4">
              <a:rPr lang="en-US" smtClean="0"/>
              <a:pPr/>
              <a:t>July 11, 2019</a:t>
            </a:fld>
            <a:endParaRPr lang="en-US" dirty="0"/>
          </a:p>
        </p:txBody>
      </p:sp>
      <p:sp>
        <p:nvSpPr>
          <p:cNvPr id="7" name="TextBox 6">
            <a:extLst>
              <a:ext uri="{FF2B5EF4-FFF2-40B4-BE49-F238E27FC236}">
                <a16:creationId xmlns:a16="http://schemas.microsoft.com/office/drawing/2014/main" id="{9EDA7EA9-3D83-490B-8175-DD2E29AE415A}"/>
              </a:ext>
            </a:extLst>
          </p:cNvPr>
          <p:cNvSpPr txBox="1"/>
          <p:nvPr/>
        </p:nvSpPr>
        <p:spPr>
          <a:xfrm>
            <a:off x="7379402" y="5665434"/>
            <a:ext cx="1535998" cy="369332"/>
          </a:xfrm>
          <a:prstGeom prst="rect">
            <a:avLst/>
          </a:prstGeom>
          <a:noFill/>
        </p:spPr>
        <p:txBody>
          <a:bodyPr wrap="none" rtlCol="0">
            <a:spAutoFit/>
          </a:bodyPr>
          <a:lstStyle/>
          <a:p>
            <a:r>
              <a:rPr lang="en-US" dirty="0"/>
              <a:t>IEEE Spectrum</a:t>
            </a:r>
          </a:p>
        </p:txBody>
      </p:sp>
      <p:pic>
        <p:nvPicPr>
          <p:cNvPr id="1026" name="Picture 2" descr="google self driving car road test">
            <a:extLst>
              <a:ext uri="{FF2B5EF4-FFF2-40B4-BE49-F238E27FC236}">
                <a16:creationId xmlns:a16="http://schemas.microsoft.com/office/drawing/2014/main" id="{60513FAA-4E50-4503-9044-1693EEAB811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48582" y="3176199"/>
            <a:ext cx="4666818" cy="2534044"/>
          </a:xfrm>
          <a:prstGeom prst="rect">
            <a:avLst/>
          </a:prstGeom>
          <a:noFill/>
          <a:ln>
            <a:solidFill>
              <a:schemeClr val="accent6">
                <a:lumMod val="2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26804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82AD2-33E8-4D14-8A70-CD3F794582DC}"/>
              </a:ext>
            </a:extLst>
          </p:cNvPr>
          <p:cNvSpPr>
            <a:spLocks noGrp="1"/>
          </p:cNvSpPr>
          <p:nvPr>
            <p:ph type="title"/>
          </p:nvPr>
        </p:nvSpPr>
        <p:spPr/>
        <p:txBody>
          <a:bodyPr/>
          <a:lstStyle/>
          <a:p>
            <a:r>
              <a:rPr lang="en-US" dirty="0"/>
              <a:t>Element 6: Human Machine Interface (HMI)</a:t>
            </a:r>
          </a:p>
        </p:txBody>
      </p:sp>
      <p:sp>
        <p:nvSpPr>
          <p:cNvPr id="3" name="Content Placeholder 2">
            <a:extLst>
              <a:ext uri="{FF2B5EF4-FFF2-40B4-BE49-F238E27FC236}">
                <a16:creationId xmlns:a16="http://schemas.microsoft.com/office/drawing/2014/main" id="{5ABE0FF7-8411-4B21-9B67-BD7D1701BDE7}"/>
              </a:ext>
            </a:extLst>
          </p:cNvPr>
          <p:cNvSpPr>
            <a:spLocks noGrp="1"/>
          </p:cNvSpPr>
          <p:nvPr>
            <p:ph idx="1"/>
          </p:nvPr>
        </p:nvSpPr>
        <p:spPr/>
        <p:txBody>
          <a:bodyPr>
            <a:normAutofit fontScale="62500" lnSpcReduction="20000"/>
          </a:bodyPr>
          <a:lstStyle/>
          <a:p>
            <a:pPr marL="0" indent="0">
              <a:buNone/>
            </a:pPr>
            <a:r>
              <a:rPr lang="en-US" dirty="0"/>
              <a:t>Manner in which the ADS exchanges information with the driver</a:t>
            </a:r>
          </a:p>
          <a:p>
            <a:r>
              <a:rPr lang="en-US" dirty="0"/>
              <a:t>Inform the human operator through various indicators that the ADS is:</a:t>
            </a:r>
          </a:p>
          <a:p>
            <a:pPr lvl="1"/>
            <a:r>
              <a:rPr lang="en-US" dirty="0"/>
              <a:t>Functioning properly</a:t>
            </a:r>
          </a:p>
          <a:p>
            <a:pPr lvl="1"/>
            <a:r>
              <a:rPr lang="en-US" dirty="0"/>
              <a:t>Currently engaged in ADS mode;</a:t>
            </a:r>
          </a:p>
          <a:p>
            <a:pPr lvl="1"/>
            <a:r>
              <a:rPr lang="en-US" dirty="0"/>
              <a:t>Currently “unavailable” for use;</a:t>
            </a:r>
          </a:p>
          <a:p>
            <a:pPr lvl="1"/>
            <a:r>
              <a:rPr lang="en-US" dirty="0"/>
              <a:t>Experiencing a malfunction; and/or</a:t>
            </a:r>
          </a:p>
          <a:p>
            <a:pPr lvl="1"/>
            <a:r>
              <a:rPr lang="en-US" dirty="0"/>
              <a:t>Requesting control transition from the </a:t>
            </a:r>
            <a:br>
              <a:rPr lang="en-US" dirty="0"/>
            </a:br>
            <a:r>
              <a:rPr lang="en-US" dirty="0"/>
              <a:t>ADS to the operator.</a:t>
            </a:r>
          </a:p>
          <a:p>
            <a:r>
              <a:rPr lang="en-US" dirty="0"/>
              <a:t>Divide responsibilities between </a:t>
            </a:r>
            <a:br>
              <a:rPr lang="en-US" dirty="0"/>
            </a:br>
            <a:r>
              <a:rPr lang="en-US" dirty="0"/>
              <a:t>the operator and the automation</a:t>
            </a:r>
          </a:p>
          <a:p>
            <a:pPr lvl="1"/>
            <a:r>
              <a:rPr lang="en-US" dirty="0"/>
              <a:t>Design for teamwork/cooperation</a:t>
            </a:r>
          </a:p>
          <a:p>
            <a:r>
              <a:rPr lang="en-US" dirty="0"/>
              <a:t>Enable safe transitions between automated and manual modes</a:t>
            </a:r>
          </a:p>
          <a:p>
            <a:pPr lvl="1"/>
            <a:r>
              <a:rPr lang="en-US" dirty="0"/>
              <a:t>Regain attention, diagnose, act, and confirm the transition occurred safely</a:t>
            </a:r>
          </a:p>
          <a:p>
            <a:pPr lvl="1"/>
            <a:r>
              <a:rPr lang="en-US" dirty="0"/>
              <a:t>(Possibly with little or no warning) </a:t>
            </a:r>
          </a:p>
          <a:p>
            <a:r>
              <a:rPr lang="en-US" dirty="0"/>
              <a:t>Manage interactions between AVs, their operators and other road users</a:t>
            </a:r>
          </a:p>
          <a:p>
            <a:pPr lvl="1"/>
            <a:r>
              <a:rPr lang="en-US" dirty="0"/>
              <a:t>Keep stakeholders informed</a:t>
            </a:r>
          </a:p>
          <a:p>
            <a:endParaRPr lang="en-US" dirty="0"/>
          </a:p>
          <a:p>
            <a:endParaRPr lang="en-US" dirty="0"/>
          </a:p>
        </p:txBody>
      </p:sp>
      <p:sp>
        <p:nvSpPr>
          <p:cNvPr id="4" name="Date Placeholder 3">
            <a:extLst>
              <a:ext uri="{FF2B5EF4-FFF2-40B4-BE49-F238E27FC236}">
                <a16:creationId xmlns:a16="http://schemas.microsoft.com/office/drawing/2014/main" id="{66D13218-6DE3-455B-BC5F-35B4D33A5FE2}"/>
              </a:ext>
            </a:extLst>
          </p:cNvPr>
          <p:cNvSpPr>
            <a:spLocks noGrp="1"/>
          </p:cNvSpPr>
          <p:nvPr>
            <p:ph type="dt" sz="half" idx="4294967295"/>
          </p:nvPr>
        </p:nvSpPr>
        <p:spPr>
          <a:xfrm>
            <a:off x="6127750" y="3534654"/>
            <a:ext cx="2057400" cy="365125"/>
          </a:xfrm>
        </p:spPr>
        <p:txBody>
          <a:bodyPr/>
          <a:lstStyle/>
          <a:p>
            <a:r>
              <a:rPr lang="en-US"/>
              <a:t>www.roadsafety.unc.edu  |  </a:t>
            </a:r>
            <a:fld id="{1682C668-C39B-C54B-A3C8-79F9D24A2384}" type="datetime4">
              <a:rPr lang="en-US" smtClean="0"/>
              <a:pPr/>
              <a:t>July 11, 2019</a:t>
            </a:fld>
            <a:endParaRPr lang="en-US" dirty="0"/>
          </a:p>
        </p:txBody>
      </p:sp>
      <p:pic>
        <p:nvPicPr>
          <p:cNvPr id="9" name="Picture 8">
            <a:extLst>
              <a:ext uri="{FF2B5EF4-FFF2-40B4-BE49-F238E27FC236}">
                <a16:creationId xmlns:a16="http://schemas.microsoft.com/office/drawing/2014/main" id="{BA88C842-B783-4CA2-B6A9-C689ACDAF8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1335" y="2561330"/>
            <a:ext cx="4114800" cy="2025244"/>
          </a:xfrm>
          <a:prstGeom prst="rect">
            <a:avLst/>
          </a:prstGeom>
        </p:spPr>
      </p:pic>
    </p:spTree>
    <p:extLst>
      <p:ext uri="{BB962C8B-B14F-4D97-AF65-F5344CB8AC3E}">
        <p14:creationId xmlns:p14="http://schemas.microsoft.com/office/powerpoint/2010/main" val="159854633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B6AC48-1120-4313-9DCE-302DC61192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02178" y="3312464"/>
            <a:ext cx="3699457" cy="2652619"/>
          </a:xfrm>
          <a:prstGeom prst="rect">
            <a:avLst/>
          </a:prstGeom>
        </p:spPr>
      </p:pic>
      <p:sp>
        <p:nvSpPr>
          <p:cNvPr id="2" name="Title 1">
            <a:extLst>
              <a:ext uri="{FF2B5EF4-FFF2-40B4-BE49-F238E27FC236}">
                <a16:creationId xmlns:a16="http://schemas.microsoft.com/office/drawing/2014/main" id="{736E2068-5FBE-4A92-88E6-855652662E42}"/>
              </a:ext>
            </a:extLst>
          </p:cNvPr>
          <p:cNvSpPr>
            <a:spLocks noGrp="1"/>
          </p:cNvSpPr>
          <p:nvPr>
            <p:ph type="title"/>
          </p:nvPr>
        </p:nvSpPr>
        <p:spPr/>
        <p:txBody>
          <a:bodyPr/>
          <a:lstStyle/>
          <a:p>
            <a:r>
              <a:rPr lang="en-US" dirty="0"/>
              <a:t>Element 7: Vehicle Cybersecurity</a:t>
            </a:r>
          </a:p>
        </p:txBody>
      </p:sp>
      <p:sp>
        <p:nvSpPr>
          <p:cNvPr id="3" name="Content Placeholder 2">
            <a:extLst>
              <a:ext uri="{FF2B5EF4-FFF2-40B4-BE49-F238E27FC236}">
                <a16:creationId xmlns:a16="http://schemas.microsoft.com/office/drawing/2014/main" id="{02149E6E-FF4A-4EA0-A42E-C33664B447EF}"/>
              </a:ext>
            </a:extLst>
          </p:cNvPr>
          <p:cNvSpPr>
            <a:spLocks noGrp="1"/>
          </p:cNvSpPr>
          <p:nvPr>
            <p:ph idx="1"/>
          </p:nvPr>
        </p:nvSpPr>
        <p:spPr/>
        <p:txBody>
          <a:bodyPr>
            <a:normAutofit fontScale="77500" lnSpcReduction="20000"/>
          </a:bodyPr>
          <a:lstStyle/>
          <a:p>
            <a:pPr marL="0" indent="0">
              <a:buNone/>
            </a:pPr>
            <a:r>
              <a:rPr lang="en-US" dirty="0"/>
              <a:t>Minimize risks to safety due to cybersecurity threats and vulnerabilities through protection, detection and recovery</a:t>
            </a:r>
          </a:p>
          <a:p>
            <a:r>
              <a:rPr lang="en-US" dirty="0"/>
              <a:t>Applies to:</a:t>
            </a:r>
          </a:p>
          <a:p>
            <a:pPr lvl="1"/>
            <a:r>
              <a:rPr lang="en-US" dirty="0"/>
              <a:t>Each ADS</a:t>
            </a:r>
          </a:p>
          <a:p>
            <a:pPr lvl="1"/>
            <a:r>
              <a:rPr lang="en-US" dirty="0"/>
              <a:t>Overall vehicle design into which it </a:t>
            </a:r>
            <a:br>
              <a:rPr lang="en-US" dirty="0"/>
            </a:br>
            <a:r>
              <a:rPr lang="en-US" dirty="0"/>
              <a:t>is being integrated</a:t>
            </a:r>
          </a:p>
          <a:p>
            <a:pPr lvl="1"/>
            <a:r>
              <a:rPr lang="en-US" dirty="0"/>
              <a:t>Broader transportation ecosystem</a:t>
            </a:r>
          </a:p>
          <a:p>
            <a:r>
              <a:rPr lang="en-US" dirty="0"/>
              <a:t>Report to the Auto-ISAC all </a:t>
            </a:r>
            <a:br>
              <a:rPr lang="en-US" dirty="0"/>
            </a:br>
            <a:r>
              <a:rPr lang="en-US" dirty="0"/>
              <a:t>discovered incidents, exploits, </a:t>
            </a:r>
            <a:br>
              <a:rPr lang="en-US" dirty="0"/>
            </a:br>
            <a:r>
              <a:rPr lang="en-US" dirty="0"/>
              <a:t>threats and vulnerabilities from </a:t>
            </a:r>
            <a:br>
              <a:rPr lang="en-US" dirty="0"/>
            </a:br>
            <a:r>
              <a:rPr lang="en-US" dirty="0"/>
              <a:t>internal testing, consumer </a:t>
            </a:r>
            <a:br>
              <a:rPr lang="en-US" dirty="0"/>
            </a:br>
            <a:r>
              <a:rPr lang="en-US" dirty="0"/>
              <a:t>reporting, or external security </a:t>
            </a:r>
            <a:br>
              <a:rPr lang="en-US" dirty="0"/>
            </a:br>
            <a:r>
              <a:rPr lang="en-US" dirty="0"/>
              <a:t>research </a:t>
            </a:r>
          </a:p>
        </p:txBody>
      </p:sp>
      <p:sp>
        <p:nvSpPr>
          <p:cNvPr id="7" name="Rectangle 6">
            <a:extLst>
              <a:ext uri="{FF2B5EF4-FFF2-40B4-BE49-F238E27FC236}">
                <a16:creationId xmlns:a16="http://schemas.microsoft.com/office/drawing/2014/main" id="{4427BC48-76CB-4709-9466-1613C6EE98E0}"/>
              </a:ext>
            </a:extLst>
          </p:cNvPr>
          <p:cNvSpPr/>
          <p:nvPr/>
        </p:nvSpPr>
        <p:spPr>
          <a:xfrm>
            <a:off x="4796723" y="5848280"/>
            <a:ext cx="3858399" cy="15799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E4CE0DF-60AC-427B-9B65-A6D649287865}"/>
              </a:ext>
            </a:extLst>
          </p:cNvPr>
          <p:cNvSpPr txBox="1"/>
          <p:nvPr/>
        </p:nvSpPr>
        <p:spPr>
          <a:xfrm>
            <a:off x="8190049" y="5626248"/>
            <a:ext cx="604846" cy="369332"/>
          </a:xfrm>
          <a:prstGeom prst="rect">
            <a:avLst/>
          </a:prstGeom>
          <a:noFill/>
        </p:spPr>
        <p:txBody>
          <a:bodyPr wrap="none" rtlCol="0">
            <a:spAutoFit/>
          </a:bodyPr>
          <a:lstStyle/>
          <a:p>
            <a:r>
              <a:rPr lang="en-US" dirty="0"/>
              <a:t>Intel</a:t>
            </a:r>
          </a:p>
        </p:txBody>
      </p:sp>
    </p:spTree>
    <p:extLst>
      <p:ext uri="{BB962C8B-B14F-4D97-AF65-F5344CB8AC3E}">
        <p14:creationId xmlns:p14="http://schemas.microsoft.com/office/powerpoint/2010/main" val="131676933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A33965-2C56-4476-BD1E-96B2CE4CB4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3126" y="3207644"/>
            <a:ext cx="3019926" cy="2639399"/>
          </a:xfrm>
          <a:prstGeom prst="rect">
            <a:avLst/>
          </a:prstGeom>
        </p:spPr>
      </p:pic>
      <p:sp>
        <p:nvSpPr>
          <p:cNvPr id="2" name="Title 1">
            <a:extLst>
              <a:ext uri="{FF2B5EF4-FFF2-40B4-BE49-F238E27FC236}">
                <a16:creationId xmlns:a16="http://schemas.microsoft.com/office/drawing/2014/main" id="{5B444ACB-D0B5-457C-9A30-A3B1F8E183C9}"/>
              </a:ext>
            </a:extLst>
          </p:cNvPr>
          <p:cNvSpPr>
            <a:spLocks noGrp="1"/>
          </p:cNvSpPr>
          <p:nvPr>
            <p:ph type="title"/>
          </p:nvPr>
        </p:nvSpPr>
        <p:spPr/>
        <p:txBody>
          <a:bodyPr/>
          <a:lstStyle/>
          <a:p>
            <a:r>
              <a:rPr lang="en-US" dirty="0"/>
              <a:t>Element 8: Crashworthiness</a:t>
            </a:r>
          </a:p>
        </p:txBody>
      </p:sp>
      <p:sp>
        <p:nvSpPr>
          <p:cNvPr id="3" name="Content Placeholder 2">
            <a:extLst>
              <a:ext uri="{FF2B5EF4-FFF2-40B4-BE49-F238E27FC236}">
                <a16:creationId xmlns:a16="http://schemas.microsoft.com/office/drawing/2014/main" id="{77BD5E43-E006-406B-A6EC-08F4CDCEDCF6}"/>
              </a:ext>
            </a:extLst>
          </p:cNvPr>
          <p:cNvSpPr>
            <a:spLocks noGrp="1"/>
          </p:cNvSpPr>
          <p:nvPr>
            <p:ph idx="1"/>
          </p:nvPr>
        </p:nvSpPr>
        <p:spPr>
          <a:xfrm>
            <a:off x="628650" y="1825625"/>
            <a:ext cx="7886700" cy="4129703"/>
          </a:xfrm>
        </p:spPr>
        <p:txBody>
          <a:bodyPr>
            <a:normAutofit fontScale="92500"/>
          </a:bodyPr>
          <a:lstStyle/>
          <a:p>
            <a:pPr marL="0" indent="0">
              <a:buNone/>
            </a:pPr>
            <a:r>
              <a:rPr lang="en-US" dirty="0"/>
              <a:t>Evaluate and consider countermeasures that will protect all occupants in any alternative planned </a:t>
            </a:r>
            <a:br>
              <a:rPr lang="en-US" dirty="0"/>
            </a:br>
            <a:r>
              <a:rPr lang="en-US" dirty="0"/>
              <a:t>seating or interior configurations during use</a:t>
            </a:r>
          </a:p>
          <a:p>
            <a:r>
              <a:rPr lang="en-US" dirty="0"/>
              <a:t>May include new occupant </a:t>
            </a:r>
            <a:br>
              <a:rPr lang="en-US" dirty="0"/>
            </a:br>
            <a:r>
              <a:rPr lang="en-US" dirty="0"/>
              <a:t>protection systems that </a:t>
            </a:r>
            <a:br>
              <a:rPr lang="en-US" dirty="0"/>
            </a:br>
            <a:r>
              <a:rPr lang="en-US" dirty="0"/>
              <a:t>provide enhanced protection </a:t>
            </a:r>
            <a:br>
              <a:rPr lang="en-US" dirty="0"/>
            </a:br>
            <a:r>
              <a:rPr lang="en-US" dirty="0"/>
              <a:t>to occupants of all ages and </a:t>
            </a:r>
            <a:br>
              <a:rPr lang="en-US" dirty="0"/>
            </a:br>
            <a:r>
              <a:rPr lang="en-US" dirty="0"/>
              <a:t>sizes</a:t>
            </a:r>
          </a:p>
          <a:p>
            <a:r>
              <a:rPr lang="en-US" dirty="0"/>
              <a:t>Includes unoccupied vehicles. </a:t>
            </a:r>
          </a:p>
        </p:txBody>
      </p:sp>
    </p:spTree>
    <p:extLst>
      <p:ext uri="{BB962C8B-B14F-4D97-AF65-F5344CB8AC3E}">
        <p14:creationId xmlns:p14="http://schemas.microsoft.com/office/powerpoint/2010/main" val="211334246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3DD791-E7D8-452C-A663-C7663C7F9E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6442" y="2813959"/>
            <a:ext cx="4749339" cy="2374670"/>
          </a:xfrm>
          <a:prstGeom prst="rect">
            <a:avLst/>
          </a:prstGeom>
        </p:spPr>
      </p:pic>
      <p:sp>
        <p:nvSpPr>
          <p:cNvPr id="2" name="Title 1">
            <a:extLst>
              <a:ext uri="{FF2B5EF4-FFF2-40B4-BE49-F238E27FC236}">
                <a16:creationId xmlns:a16="http://schemas.microsoft.com/office/drawing/2014/main" id="{FDB8F81C-1A5E-4E47-B2C6-9D82E7D4EA96}"/>
              </a:ext>
            </a:extLst>
          </p:cNvPr>
          <p:cNvSpPr>
            <a:spLocks noGrp="1"/>
          </p:cNvSpPr>
          <p:nvPr>
            <p:ph type="title"/>
          </p:nvPr>
        </p:nvSpPr>
        <p:spPr/>
        <p:txBody>
          <a:bodyPr/>
          <a:lstStyle/>
          <a:p>
            <a:r>
              <a:rPr lang="en-US" dirty="0"/>
              <a:t>Element 9: Post-Crash ADS Behavior</a:t>
            </a:r>
          </a:p>
        </p:txBody>
      </p:sp>
      <p:sp>
        <p:nvSpPr>
          <p:cNvPr id="3" name="Content Placeholder 2">
            <a:extLst>
              <a:ext uri="{FF2B5EF4-FFF2-40B4-BE49-F238E27FC236}">
                <a16:creationId xmlns:a16="http://schemas.microsoft.com/office/drawing/2014/main" id="{045ABB9F-0A6A-4426-ADD2-E7C7B5BBD669}"/>
              </a:ext>
            </a:extLst>
          </p:cNvPr>
          <p:cNvSpPr>
            <a:spLocks noGrp="1"/>
          </p:cNvSpPr>
          <p:nvPr>
            <p:ph idx="1"/>
          </p:nvPr>
        </p:nvSpPr>
        <p:spPr/>
        <p:txBody>
          <a:bodyPr>
            <a:normAutofit fontScale="70000" lnSpcReduction="20000"/>
          </a:bodyPr>
          <a:lstStyle/>
          <a:p>
            <a:pPr marL="0" indent="0">
              <a:buNone/>
            </a:pPr>
            <a:r>
              <a:rPr lang="en-US" dirty="0"/>
              <a:t>Account for methods of returning ADSs to a safe state after being involved in a crash</a:t>
            </a:r>
          </a:p>
          <a:p>
            <a:r>
              <a:rPr lang="en-US" dirty="0"/>
              <a:t>Immediately after a crash</a:t>
            </a:r>
          </a:p>
          <a:p>
            <a:pPr lvl="1"/>
            <a:r>
              <a:rPr lang="en-US" dirty="0"/>
              <a:t>Shutting off the fuel pump </a:t>
            </a:r>
          </a:p>
          <a:p>
            <a:pPr lvl="1"/>
            <a:r>
              <a:rPr lang="en-US" dirty="0"/>
              <a:t>Removing motive power </a:t>
            </a:r>
          </a:p>
          <a:p>
            <a:pPr lvl="1"/>
            <a:r>
              <a:rPr lang="en-US" dirty="0"/>
              <a:t>Moving the vehicle to the </a:t>
            </a:r>
            <a:br>
              <a:rPr lang="en-US" dirty="0"/>
            </a:br>
            <a:r>
              <a:rPr lang="en-US" dirty="0"/>
              <a:t>safest place available</a:t>
            </a:r>
          </a:p>
          <a:p>
            <a:pPr lvl="1"/>
            <a:r>
              <a:rPr lang="en-US" dirty="0"/>
              <a:t>Disengaging electrical </a:t>
            </a:r>
            <a:br>
              <a:rPr lang="en-US" dirty="0"/>
            </a:br>
            <a:r>
              <a:rPr lang="en-US" dirty="0"/>
              <a:t>power</a:t>
            </a:r>
          </a:p>
          <a:p>
            <a:pPr lvl="1"/>
            <a:r>
              <a:rPr lang="en-US" dirty="0"/>
              <a:t>Communicating with an </a:t>
            </a:r>
            <a:br>
              <a:rPr lang="en-US" dirty="0"/>
            </a:br>
            <a:r>
              <a:rPr lang="en-US" dirty="0"/>
              <a:t>operations center</a:t>
            </a:r>
          </a:p>
          <a:p>
            <a:r>
              <a:rPr lang="en-US" dirty="0"/>
              <a:t>Longer-term</a:t>
            </a:r>
          </a:p>
          <a:p>
            <a:pPr lvl="1"/>
            <a:r>
              <a:rPr lang="en-US" dirty="0"/>
              <a:t>Equipment and processes </a:t>
            </a:r>
            <a:br>
              <a:rPr lang="en-US" dirty="0"/>
            </a:br>
            <a:r>
              <a:rPr lang="en-US" dirty="0"/>
              <a:t>necessary to ensure safe </a:t>
            </a:r>
            <a:br>
              <a:rPr lang="en-US" dirty="0"/>
            </a:br>
            <a:r>
              <a:rPr lang="en-US" dirty="0"/>
              <a:t>operation of the ADSs after </a:t>
            </a:r>
            <a:br>
              <a:rPr lang="en-US" dirty="0"/>
            </a:br>
            <a:r>
              <a:rPr lang="en-US" dirty="0"/>
              <a:t>repairs</a:t>
            </a:r>
          </a:p>
          <a:p>
            <a:endParaRPr lang="en-US" dirty="0"/>
          </a:p>
        </p:txBody>
      </p:sp>
    </p:spTree>
    <p:extLst>
      <p:ext uri="{BB962C8B-B14F-4D97-AF65-F5344CB8AC3E}">
        <p14:creationId xmlns:p14="http://schemas.microsoft.com/office/powerpoint/2010/main" val="229391713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EE146-3611-42B4-87E3-EF5FFAFA1F59}"/>
              </a:ext>
            </a:extLst>
          </p:cNvPr>
          <p:cNvSpPr>
            <a:spLocks noGrp="1"/>
          </p:cNvSpPr>
          <p:nvPr>
            <p:ph type="title"/>
          </p:nvPr>
        </p:nvSpPr>
        <p:spPr/>
        <p:txBody>
          <a:bodyPr/>
          <a:lstStyle/>
          <a:p>
            <a:r>
              <a:rPr lang="en-US" dirty="0"/>
              <a:t>Element 10: Data Recording</a:t>
            </a:r>
          </a:p>
        </p:txBody>
      </p:sp>
      <p:sp>
        <p:nvSpPr>
          <p:cNvPr id="3" name="Content Placeholder 2">
            <a:extLst>
              <a:ext uri="{FF2B5EF4-FFF2-40B4-BE49-F238E27FC236}">
                <a16:creationId xmlns:a16="http://schemas.microsoft.com/office/drawing/2014/main" id="{F0E50C13-107F-4F0A-82D8-90858D86D88C}"/>
              </a:ext>
            </a:extLst>
          </p:cNvPr>
          <p:cNvSpPr>
            <a:spLocks noGrp="1"/>
          </p:cNvSpPr>
          <p:nvPr>
            <p:ph idx="1"/>
          </p:nvPr>
        </p:nvSpPr>
        <p:spPr/>
        <p:txBody>
          <a:bodyPr/>
          <a:lstStyle/>
          <a:p>
            <a:pPr marL="0" indent="0">
              <a:buNone/>
            </a:pPr>
            <a:r>
              <a:rPr lang="en-US" dirty="0"/>
              <a:t>Data related to the occurrence of malfunctions, degradations, or failures that can be used to establish the cause of a crash</a:t>
            </a:r>
          </a:p>
          <a:p>
            <a:r>
              <a:rPr lang="en-US" dirty="0"/>
              <a:t>The analysis of any ADS crash could lead to safety developments and prevention of that crash scenario in other ADSs</a:t>
            </a:r>
          </a:p>
          <a:p>
            <a:r>
              <a:rPr lang="en-US" dirty="0"/>
              <a:t>Vehicles should record, at a minimum, all available information relevant to reconstructing the crash.</a:t>
            </a:r>
          </a:p>
        </p:txBody>
      </p:sp>
    </p:spTree>
    <p:extLst>
      <p:ext uri="{BB962C8B-B14F-4D97-AF65-F5344CB8AC3E}">
        <p14:creationId xmlns:p14="http://schemas.microsoft.com/office/powerpoint/2010/main" val="181141263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4E91AFC-92FD-4FAE-98A3-9341762D232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21282" y="2181117"/>
            <a:ext cx="5122718" cy="3316760"/>
          </a:xfrm>
          <a:prstGeom prst="rect">
            <a:avLst/>
          </a:prstGeom>
        </p:spPr>
      </p:pic>
      <p:sp>
        <p:nvSpPr>
          <p:cNvPr id="2" name="Title 1">
            <a:extLst>
              <a:ext uri="{FF2B5EF4-FFF2-40B4-BE49-F238E27FC236}">
                <a16:creationId xmlns:a16="http://schemas.microsoft.com/office/drawing/2014/main" id="{8A0F65EA-BAC5-4E4E-9FCA-7A35687CC957}"/>
              </a:ext>
            </a:extLst>
          </p:cNvPr>
          <p:cNvSpPr>
            <a:spLocks noGrp="1"/>
          </p:cNvSpPr>
          <p:nvPr>
            <p:ph type="title"/>
          </p:nvPr>
        </p:nvSpPr>
        <p:spPr/>
        <p:txBody>
          <a:bodyPr/>
          <a:lstStyle/>
          <a:p>
            <a:r>
              <a:rPr lang="en-US" dirty="0"/>
              <a:t>Element 11: Consumer Education and Training</a:t>
            </a:r>
          </a:p>
        </p:txBody>
      </p:sp>
      <p:sp>
        <p:nvSpPr>
          <p:cNvPr id="3" name="Content Placeholder 2">
            <a:extLst>
              <a:ext uri="{FF2B5EF4-FFF2-40B4-BE49-F238E27FC236}">
                <a16:creationId xmlns:a16="http://schemas.microsoft.com/office/drawing/2014/main" id="{AF926534-2D52-4E16-A83F-84AE7633DD0D}"/>
              </a:ext>
            </a:extLst>
          </p:cNvPr>
          <p:cNvSpPr>
            <a:spLocks noGrp="1"/>
          </p:cNvSpPr>
          <p:nvPr>
            <p:ph idx="1"/>
          </p:nvPr>
        </p:nvSpPr>
        <p:spPr/>
        <p:txBody>
          <a:bodyPr>
            <a:normAutofit fontScale="62500" lnSpcReduction="20000"/>
          </a:bodyPr>
          <a:lstStyle/>
          <a:p>
            <a:pPr marL="0" indent="0">
              <a:buNone/>
            </a:pPr>
            <a:r>
              <a:rPr lang="en-US" dirty="0"/>
              <a:t>Entities are encouraged to develop education and training programs to address the operation of ADSs for</a:t>
            </a:r>
          </a:p>
          <a:p>
            <a:pPr lvl="1"/>
            <a:r>
              <a:rPr lang="en-US" dirty="0"/>
              <a:t>Employees </a:t>
            </a:r>
          </a:p>
          <a:p>
            <a:pPr lvl="1"/>
            <a:r>
              <a:rPr lang="en-US" dirty="0"/>
              <a:t>Dealers </a:t>
            </a:r>
          </a:p>
          <a:p>
            <a:pPr lvl="1"/>
            <a:r>
              <a:rPr lang="en-US" dirty="0"/>
              <a:t>Distributors </a:t>
            </a:r>
          </a:p>
          <a:p>
            <a:pPr lvl="1"/>
            <a:r>
              <a:rPr lang="en-US" dirty="0"/>
              <a:t>Consumers</a:t>
            </a:r>
          </a:p>
          <a:p>
            <a:r>
              <a:rPr lang="en-US" dirty="0"/>
              <a:t>Relevant content includes:</a:t>
            </a:r>
          </a:p>
          <a:p>
            <a:pPr lvl="1"/>
            <a:r>
              <a:rPr lang="en-US" dirty="0"/>
              <a:t>ADSs’ functional intent</a:t>
            </a:r>
          </a:p>
          <a:p>
            <a:pPr lvl="1"/>
            <a:r>
              <a:rPr lang="en-US" dirty="0"/>
              <a:t>Operational parameters </a:t>
            </a:r>
          </a:p>
          <a:p>
            <a:pPr lvl="1"/>
            <a:r>
              <a:rPr lang="en-US" dirty="0"/>
              <a:t>System capabilities and </a:t>
            </a:r>
            <a:br>
              <a:rPr lang="en-US" dirty="0"/>
            </a:br>
            <a:r>
              <a:rPr lang="en-US" dirty="0"/>
              <a:t>limitations </a:t>
            </a:r>
          </a:p>
          <a:p>
            <a:pPr lvl="1"/>
            <a:r>
              <a:rPr lang="en-US" dirty="0"/>
              <a:t>Engagement/disengagement </a:t>
            </a:r>
            <a:br>
              <a:rPr lang="en-US" dirty="0"/>
            </a:br>
            <a:r>
              <a:rPr lang="en-US" dirty="0"/>
              <a:t>methods</a:t>
            </a:r>
          </a:p>
          <a:p>
            <a:pPr lvl="1"/>
            <a:r>
              <a:rPr lang="en-US" dirty="0"/>
              <a:t>HMI </a:t>
            </a:r>
          </a:p>
          <a:p>
            <a:pPr lvl="1"/>
            <a:r>
              <a:rPr lang="en-US" dirty="0"/>
              <a:t>Fallback scenarios, </a:t>
            </a:r>
          </a:p>
          <a:p>
            <a:pPr lvl="1"/>
            <a:r>
              <a:rPr lang="en-US" dirty="0"/>
              <a:t>Operational design domain parameters </a:t>
            </a:r>
          </a:p>
          <a:p>
            <a:pPr lvl="1"/>
            <a:r>
              <a:rPr lang="en-US" dirty="0"/>
              <a:t>Mechanisms that could alter ADS behavior while in service</a:t>
            </a:r>
          </a:p>
        </p:txBody>
      </p:sp>
    </p:spTree>
    <p:extLst>
      <p:ext uri="{BB962C8B-B14F-4D97-AF65-F5344CB8AC3E}">
        <p14:creationId xmlns:p14="http://schemas.microsoft.com/office/powerpoint/2010/main" val="75576158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39E97-F8CC-431D-876E-ED700EEDF9A2}"/>
              </a:ext>
            </a:extLst>
          </p:cNvPr>
          <p:cNvSpPr>
            <a:spLocks noGrp="1"/>
          </p:cNvSpPr>
          <p:nvPr>
            <p:ph type="title"/>
          </p:nvPr>
        </p:nvSpPr>
        <p:spPr/>
        <p:txBody>
          <a:bodyPr/>
          <a:lstStyle/>
          <a:p>
            <a:r>
              <a:rPr lang="en-US" dirty="0"/>
              <a:t>Element 12: Federal, State and Local Laws</a:t>
            </a:r>
          </a:p>
        </p:txBody>
      </p:sp>
      <p:sp>
        <p:nvSpPr>
          <p:cNvPr id="3" name="Content Placeholder 2">
            <a:extLst>
              <a:ext uri="{FF2B5EF4-FFF2-40B4-BE49-F238E27FC236}">
                <a16:creationId xmlns:a16="http://schemas.microsoft.com/office/drawing/2014/main" id="{3F38C58F-350C-483F-A24D-3B6CFCB74F68}"/>
              </a:ext>
            </a:extLst>
          </p:cNvPr>
          <p:cNvSpPr>
            <a:spLocks noGrp="1"/>
          </p:cNvSpPr>
          <p:nvPr>
            <p:ph idx="1"/>
          </p:nvPr>
        </p:nvSpPr>
        <p:spPr/>
        <p:txBody>
          <a:bodyPr>
            <a:normAutofit fontScale="85000" lnSpcReduction="20000"/>
          </a:bodyPr>
          <a:lstStyle/>
          <a:p>
            <a:pPr marL="0" indent="0">
              <a:buNone/>
            </a:pPr>
            <a:r>
              <a:rPr lang="en-US" dirty="0"/>
              <a:t>Development of ADSs should account for all governing traffic laws when operating in automated mode </a:t>
            </a:r>
            <a:r>
              <a:rPr lang="en-US" i="1" dirty="0"/>
              <a:t>for the region of operation</a:t>
            </a:r>
          </a:p>
          <a:p>
            <a:r>
              <a:rPr lang="en-US" dirty="0"/>
              <a:t>ADSs may temporarily </a:t>
            </a:r>
            <a:br>
              <a:rPr lang="en-US" dirty="0"/>
            </a:br>
            <a:r>
              <a:rPr lang="en-US" dirty="0"/>
              <a:t>violate certain state motor </a:t>
            </a:r>
            <a:br>
              <a:rPr lang="en-US" dirty="0"/>
            </a:br>
            <a:r>
              <a:rPr lang="en-US" dirty="0"/>
              <a:t>vehicle driving laws in </a:t>
            </a:r>
            <a:br>
              <a:rPr lang="en-US" dirty="0"/>
            </a:br>
            <a:r>
              <a:rPr lang="en-US" dirty="0"/>
              <a:t>some situations </a:t>
            </a:r>
            <a:br>
              <a:rPr lang="en-US" dirty="0"/>
            </a:br>
            <a:r>
              <a:rPr lang="en-US" dirty="0"/>
              <a:t>(e.g., to travel safely past </a:t>
            </a:r>
            <a:br>
              <a:rPr lang="en-US" dirty="0"/>
            </a:br>
            <a:r>
              <a:rPr lang="en-US" dirty="0"/>
              <a:t>a broken-down vehicle on </a:t>
            </a:r>
            <a:br>
              <a:rPr lang="en-US" dirty="0"/>
            </a:br>
            <a:r>
              <a:rPr lang="en-US" dirty="0"/>
              <a:t>the road).</a:t>
            </a:r>
          </a:p>
          <a:p>
            <a:r>
              <a:rPr lang="en-US" dirty="0"/>
              <a:t>ADSs may need to address </a:t>
            </a:r>
            <a:br>
              <a:rPr lang="en-US" dirty="0"/>
            </a:br>
            <a:r>
              <a:rPr lang="en-US" dirty="0"/>
              <a:t>new or revised legal </a:t>
            </a:r>
            <a:br>
              <a:rPr lang="en-US" dirty="0"/>
            </a:br>
            <a:r>
              <a:rPr lang="en-US" dirty="0"/>
              <a:t>requirements</a:t>
            </a:r>
          </a:p>
        </p:txBody>
      </p:sp>
      <p:sp>
        <p:nvSpPr>
          <p:cNvPr id="4" name="Date Placeholder 3">
            <a:extLst>
              <a:ext uri="{FF2B5EF4-FFF2-40B4-BE49-F238E27FC236}">
                <a16:creationId xmlns:a16="http://schemas.microsoft.com/office/drawing/2014/main" id="{266A0A08-AA75-47FB-8B28-A6F9C461E440}"/>
              </a:ext>
            </a:extLst>
          </p:cNvPr>
          <p:cNvSpPr>
            <a:spLocks noGrp="1"/>
          </p:cNvSpPr>
          <p:nvPr>
            <p:ph type="dt" sz="half" idx="4294967295"/>
          </p:nvPr>
        </p:nvSpPr>
        <p:spPr>
          <a:xfrm>
            <a:off x="6127750" y="3534654"/>
            <a:ext cx="2057400" cy="365125"/>
          </a:xfrm>
        </p:spPr>
        <p:txBody>
          <a:bodyPr/>
          <a:lstStyle/>
          <a:p>
            <a:r>
              <a:rPr lang="en-US"/>
              <a:t>www.roadsafety.unc.edu  |  </a:t>
            </a:r>
            <a:fld id="{1682C668-C39B-C54B-A3C8-79F9D24A2384}" type="datetime4">
              <a:rPr lang="en-US" smtClean="0"/>
              <a:pPr/>
              <a:t>July 11, 2019</a:t>
            </a:fld>
            <a:endParaRPr lang="en-US" dirty="0"/>
          </a:p>
        </p:txBody>
      </p:sp>
      <p:pic>
        <p:nvPicPr>
          <p:cNvPr id="5" name="Picture 4">
            <a:extLst>
              <a:ext uri="{FF2B5EF4-FFF2-40B4-BE49-F238E27FC236}">
                <a16:creationId xmlns:a16="http://schemas.microsoft.com/office/drawing/2014/main" id="{FD571D69-938C-420D-9BB9-3C9328A04AC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3285" y="3166038"/>
            <a:ext cx="3966072" cy="2230916"/>
          </a:xfrm>
          <a:prstGeom prst="rect">
            <a:avLst/>
          </a:prstGeom>
        </p:spPr>
      </p:pic>
    </p:spTree>
    <p:extLst>
      <p:ext uri="{BB962C8B-B14F-4D97-AF65-F5344CB8AC3E}">
        <p14:creationId xmlns:p14="http://schemas.microsoft.com/office/powerpoint/2010/main" val="247016357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749FC-7469-450F-ADE5-B4254D6436F0}"/>
              </a:ext>
            </a:extLst>
          </p:cNvPr>
          <p:cNvSpPr>
            <a:spLocks noGrp="1"/>
          </p:cNvSpPr>
          <p:nvPr>
            <p:ph type="title"/>
          </p:nvPr>
        </p:nvSpPr>
        <p:spPr/>
        <p:txBody>
          <a:bodyPr/>
          <a:lstStyle/>
          <a:p>
            <a:r>
              <a:rPr lang="en-US" dirty="0"/>
              <a:t>Honorable Mention: Privacy and Ethical Considerations</a:t>
            </a:r>
          </a:p>
        </p:txBody>
      </p:sp>
      <p:sp>
        <p:nvSpPr>
          <p:cNvPr id="3" name="Content Placeholder 2">
            <a:extLst>
              <a:ext uri="{FF2B5EF4-FFF2-40B4-BE49-F238E27FC236}">
                <a16:creationId xmlns:a16="http://schemas.microsoft.com/office/drawing/2014/main" id="{D82CC0C5-6D09-4837-91A1-14FA7A2AC841}"/>
              </a:ext>
            </a:extLst>
          </p:cNvPr>
          <p:cNvSpPr>
            <a:spLocks noGrp="1"/>
          </p:cNvSpPr>
          <p:nvPr>
            <p:ph idx="1"/>
          </p:nvPr>
        </p:nvSpPr>
        <p:spPr/>
        <p:txBody>
          <a:bodyPr>
            <a:normAutofit fontScale="55000" lnSpcReduction="20000"/>
          </a:bodyPr>
          <a:lstStyle/>
          <a:p>
            <a:r>
              <a:rPr lang="en-US" dirty="0"/>
              <a:t>Manufacturers’ privacy policies and practices should ensure:</a:t>
            </a:r>
          </a:p>
          <a:p>
            <a:pPr lvl="1"/>
            <a:r>
              <a:rPr lang="en-US" dirty="0"/>
              <a:t>Transparency</a:t>
            </a:r>
          </a:p>
          <a:p>
            <a:pPr lvl="2"/>
            <a:r>
              <a:rPr lang="en-US" dirty="0"/>
              <a:t>Provide consumers with accessible, clear, meaningful data privacy notices</a:t>
            </a:r>
          </a:p>
          <a:p>
            <a:pPr lvl="1"/>
            <a:r>
              <a:rPr lang="en-US" dirty="0"/>
              <a:t>Choice</a:t>
            </a:r>
          </a:p>
          <a:p>
            <a:pPr lvl="2"/>
            <a:r>
              <a:rPr lang="en-US" dirty="0"/>
              <a:t>Regarding the collection, use, sharing, retention, and deconstruction of personal data </a:t>
            </a:r>
          </a:p>
          <a:p>
            <a:pPr lvl="1"/>
            <a:r>
              <a:rPr lang="en-US" dirty="0"/>
              <a:t>Respect for Context</a:t>
            </a:r>
          </a:p>
          <a:p>
            <a:pPr lvl="2"/>
            <a:r>
              <a:rPr lang="en-US" dirty="0"/>
              <a:t>Data should be used only in the manner originally intended</a:t>
            </a:r>
          </a:p>
          <a:p>
            <a:pPr lvl="1"/>
            <a:r>
              <a:rPr lang="en-US" dirty="0"/>
              <a:t>Minimization, De-Identification and Retention</a:t>
            </a:r>
          </a:p>
          <a:p>
            <a:pPr lvl="2"/>
            <a:r>
              <a:rPr lang="en-US" dirty="0"/>
              <a:t>Collect and retain a minimum of personal data for the shortest possible time</a:t>
            </a:r>
          </a:p>
          <a:p>
            <a:pPr lvl="1"/>
            <a:r>
              <a:rPr lang="en-US" dirty="0"/>
              <a:t>Data Security</a:t>
            </a:r>
          </a:p>
          <a:p>
            <a:pPr lvl="2"/>
            <a:r>
              <a:rPr lang="en-US" dirty="0"/>
              <a:t>Develop data protection measures commensurate with </a:t>
            </a:r>
            <a:br>
              <a:rPr lang="en-US" dirty="0"/>
            </a:br>
            <a:r>
              <a:rPr lang="en-US" dirty="0"/>
              <a:t>harm resulting from a data breach</a:t>
            </a:r>
          </a:p>
          <a:p>
            <a:pPr lvl="1"/>
            <a:r>
              <a:rPr lang="en-US" dirty="0"/>
              <a:t>Integrity and Access</a:t>
            </a:r>
          </a:p>
          <a:p>
            <a:pPr lvl="2"/>
            <a:r>
              <a:rPr lang="en-US" dirty="0"/>
              <a:t>Maintain accurate data that can be reviewed by the </a:t>
            </a:r>
            <a:br>
              <a:rPr lang="en-US" dirty="0"/>
            </a:br>
            <a:r>
              <a:rPr lang="en-US" dirty="0"/>
              <a:t>owners</a:t>
            </a:r>
          </a:p>
          <a:p>
            <a:pPr lvl="1"/>
            <a:r>
              <a:rPr lang="en-US" dirty="0"/>
              <a:t>Accountability</a:t>
            </a:r>
          </a:p>
          <a:p>
            <a:pPr lvl="2"/>
            <a:r>
              <a:rPr lang="en-US" dirty="0"/>
              <a:t>Ensure entities collecting consumer data comply with </a:t>
            </a:r>
            <a:br>
              <a:rPr lang="en-US" dirty="0"/>
            </a:br>
            <a:r>
              <a:rPr lang="en-US" dirty="0"/>
              <a:t>applicable data privacy notices</a:t>
            </a:r>
          </a:p>
          <a:p>
            <a:r>
              <a:rPr lang="en-US" dirty="0"/>
              <a:t>Ethical Considerations</a:t>
            </a:r>
          </a:p>
          <a:p>
            <a:pPr lvl="1"/>
            <a:r>
              <a:rPr lang="en-US" dirty="0"/>
              <a:t>Ensure manufacturers, regulators and road users work </a:t>
            </a:r>
            <a:br>
              <a:rPr lang="en-US" dirty="0"/>
            </a:br>
            <a:r>
              <a:rPr lang="en-US" dirty="0"/>
              <a:t>together to address the ethical dimensions of decisions </a:t>
            </a:r>
            <a:br>
              <a:rPr lang="en-US" dirty="0"/>
            </a:br>
            <a:r>
              <a:rPr lang="en-US" dirty="0"/>
              <a:t>made by AVs  </a:t>
            </a:r>
          </a:p>
        </p:txBody>
      </p:sp>
      <p:sp>
        <p:nvSpPr>
          <p:cNvPr id="4" name="Date Placeholder 3">
            <a:extLst>
              <a:ext uri="{FF2B5EF4-FFF2-40B4-BE49-F238E27FC236}">
                <a16:creationId xmlns:a16="http://schemas.microsoft.com/office/drawing/2014/main" id="{B8721B7A-D206-43F1-8761-7A8A2B240C2B}"/>
              </a:ext>
            </a:extLst>
          </p:cNvPr>
          <p:cNvSpPr>
            <a:spLocks noGrp="1"/>
          </p:cNvSpPr>
          <p:nvPr>
            <p:ph type="dt" sz="half" idx="4294967295"/>
          </p:nvPr>
        </p:nvSpPr>
        <p:spPr>
          <a:xfrm>
            <a:off x="6127750" y="3534654"/>
            <a:ext cx="2057400" cy="365125"/>
          </a:xfrm>
        </p:spPr>
        <p:txBody>
          <a:bodyPr/>
          <a:lstStyle/>
          <a:p>
            <a:r>
              <a:rPr lang="en-US"/>
              <a:t>www.roadsafety.unc.edu  |  </a:t>
            </a:r>
            <a:fld id="{1682C668-C39B-C54B-A3C8-79F9D24A2384}" type="datetime4">
              <a:rPr lang="en-US" smtClean="0"/>
              <a:pPr/>
              <a:t>July 11, 2019</a:t>
            </a:fld>
            <a:endParaRPr lang="en-US" dirty="0"/>
          </a:p>
        </p:txBody>
      </p:sp>
      <p:pic>
        <p:nvPicPr>
          <p:cNvPr id="5" name="Picture 4">
            <a:extLst>
              <a:ext uri="{FF2B5EF4-FFF2-40B4-BE49-F238E27FC236}">
                <a16:creationId xmlns:a16="http://schemas.microsoft.com/office/drawing/2014/main" id="{ED12A854-736D-48A5-8978-564D93AF43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08518" y="3551366"/>
            <a:ext cx="3118571" cy="2434585"/>
          </a:xfrm>
          <a:prstGeom prst="rect">
            <a:avLst/>
          </a:prstGeom>
        </p:spPr>
      </p:pic>
      <p:sp>
        <p:nvSpPr>
          <p:cNvPr id="6" name="Rectangle 5">
            <a:extLst>
              <a:ext uri="{FF2B5EF4-FFF2-40B4-BE49-F238E27FC236}">
                <a16:creationId xmlns:a16="http://schemas.microsoft.com/office/drawing/2014/main" id="{84A3C1F1-9D09-4A9D-907C-9B7EA238F278}"/>
              </a:ext>
            </a:extLst>
          </p:cNvPr>
          <p:cNvSpPr/>
          <p:nvPr/>
        </p:nvSpPr>
        <p:spPr>
          <a:xfrm>
            <a:off x="5725391" y="3325088"/>
            <a:ext cx="3201698" cy="2909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10C3C01-0EF8-449A-AC18-2513DB123309}"/>
              </a:ext>
            </a:extLst>
          </p:cNvPr>
          <p:cNvSpPr txBox="1"/>
          <p:nvPr/>
        </p:nvSpPr>
        <p:spPr>
          <a:xfrm>
            <a:off x="6894097" y="5686726"/>
            <a:ext cx="2032992" cy="369332"/>
          </a:xfrm>
          <a:prstGeom prst="rect">
            <a:avLst/>
          </a:prstGeom>
          <a:noFill/>
        </p:spPr>
        <p:txBody>
          <a:bodyPr wrap="none" rtlCol="0">
            <a:spAutoFit/>
          </a:bodyPr>
          <a:lstStyle/>
          <a:p>
            <a:r>
              <a:rPr lang="en-US" dirty="0"/>
              <a:t>MIT Moral Machine</a:t>
            </a:r>
          </a:p>
        </p:txBody>
      </p:sp>
    </p:spTree>
    <p:extLst>
      <p:ext uri="{BB962C8B-B14F-4D97-AF65-F5344CB8AC3E}">
        <p14:creationId xmlns:p14="http://schemas.microsoft.com/office/powerpoint/2010/main" val="71036132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Section 2: Technical</a:t>
            </a:r>
            <a:br>
              <a:rPr lang="en-US" dirty="0"/>
            </a:br>
            <a:r>
              <a:rPr lang="en-US" dirty="0"/>
              <a:t>Assistance to States</a:t>
            </a:r>
          </a:p>
        </p:txBody>
      </p:sp>
      <p:sp>
        <p:nvSpPr>
          <p:cNvPr id="3" name="Content Placeholder 2"/>
          <p:cNvSpPr>
            <a:spLocks noGrp="1"/>
          </p:cNvSpPr>
          <p:nvPr>
            <p:ph idx="1"/>
          </p:nvPr>
        </p:nvSpPr>
        <p:spPr/>
        <p:txBody>
          <a:bodyPr>
            <a:normAutofit fontScale="85000" lnSpcReduction="20000"/>
          </a:bodyPr>
          <a:lstStyle/>
          <a:p>
            <a:r>
              <a:rPr lang="en-US" dirty="0">
                <a:solidFill>
                  <a:schemeClr val="tx1"/>
                </a:solidFill>
              </a:rPr>
              <a:t>Best Practices for Legislatures</a:t>
            </a:r>
          </a:p>
          <a:p>
            <a:pPr lvl="1"/>
            <a:r>
              <a:rPr lang="en-US" dirty="0">
                <a:solidFill>
                  <a:schemeClr val="tx1"/>
                </a:solidFill>
              </a:rPr>
              <a:t>Encourage competition &amp; innovation</a:t>
            </a:r>
          </a:p>
          <a:p>
            <a:pPr lvl="1"/>
            <a:r>
              <a:rPr lang="en-US" dirty="0">
                <a:solidFill>
                  <a:schemeClr val="tx1"/>
                </a:solidFill>
              </a:rPr>
              <a:t>Provide licensing &amp; registration procedures</a:t>
            </a:r>
          </a:p>
          <a:p>
            <a:pPr lvl="1"/>
            <a:r>
              <a:rPr lang="en-US" dirty="0">
                <a:solidFill>
                  <a:schemeClr val="tx1"/>
                </a:solidFill>
              </a:rPr>
              <a:t>Provide reporting &amp; communication with public safety</a:t>
            </a:r>
          </a:p>
          <a:p>
            <a:pPr lvl="1"/>
            <a:r>
              <a:rPr lang="en-US" dirty="0">
                <a:solidFill>
                  <a:schemeClr val="tx1"/>
                </a:solidFill>
              </a:rPr>
              <a:t>Remove legal barriers to AVs</a:t>
            </a:r>
          </a:p>
          <a:p>
            <a:r>
              <a:rPr lang="en-US" dirty="0">
                <a:solidFill>
                  <a:schemeClr val="tx1"/>
                </a:solidFill>
              </a:rPr>
              <a:t>Best Practices for State Highway Safety Officials</a:t>
            </a:r>
          </a:p>
          <a:p>
            <a:pPr lvl="1"/>
            <a:r>
              <a:rPr lang="en-US" dirty="0">
                <a:solidFill>
                  <a:schemeClr val="tx1"/>
                </a:solidFill>
              </a:rPr>
              <a:t>New administrative roles</a:t>
            </a:r>
          </a:p>
          <a:p>
            <a:pPr lvl="1"/>
            <a:r>
              <a:rPr lang="en-US" dirty="0">
                <a:solidFill>
                  <a:schemeClr val="tx1"/>
                </a:solidFill>
              </a:rPr>
              <a:t>Test applications</a:t>
            </a:r>
          </a:p>
          <a:p>
            <a:pPr lvl="1"/>
            <a:r>
              <a:rPr lang="en-US" dirty="0">
                <a:solidFill>
                  <a:schemeClr val="tx1"/>
                </a:solidFill>
              </a:rPr>
              <a:t>Test permissions</a:t>
            </a:r>
          </a:p>
          <a:p>
            <a:pPr lvl="1"/>
            <a:r>
              <a:rPr lang="en-US" dirty="0">
                <a:solidFill>
                  <a:schemeClr val="tx1"/>
                </a:solidFill>
              </a:rPr>
              <a:t>Test drivers</a:t>
            </a:r>
          </a:p>
          <a:p>
            <a:pPr lvl="1"/>
            <a:r>
              <a:rPr lang="en-US" dirty="0">
                <a:solidFill>
                  <a:schemeClr val="tx1"/>
                </a:solidFill>
              </a:rPr>
              <a:t>Registration and title</a:t>
            </a:r>
          </a:p>
          <a:p>
            <a:pPr lvl="1"/>
            <a:r>
              <a:rPr lang="en-US" dirty="0">
                <a:solidFill>
                  <a:schemeClr val="tx1"/>
                </a:solidFill>
              </a:rPr>
              <a:t>Coordination with public safety</a:t>
            </a:r>
          </a:p>
          <a:p>
            <a:pPr lvl="1"/>
            <a:r>
              <a:rPr lang="en-US" dirty="0">
                <a:solidFill>
                  <a:schemeClr val="tx1"/>
                </a:solidFill>
              </a:rPr>
              <a:t>Liability and insurance</a:t>
            </a:r>
          </a:p>
        </p:txBody>
      </p:sp>
    </p:spTree>
    <p:extLst>
      <p:ext uri="{BB962C8B-B14F-4D97-AF65-F5344CB8AC3E}">
        <p14:creationId xmlns:p14="http://schemas.microsoft.com/office/powerpoint/2010/main" val="11806333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74B05-0A12-4684-B67F-5AAED2585544}"/>
              </a:ext>
            </a:extLst>
          </p:cNvPr>
          <p:cNvSpPr>
            <a:spLocks noGrp="1"/>
          </p:cNvSpPr>
          <p:nvPr>
            <p:ph type="title"/>
          </p:nvPr>
        </p:nvSpPr>
        <p:spPr/>
        <p:txBody>
          <a:bodyPr/>
          <a:lstStyle/>
          <a:p>
            <a:r>
              <a:rPr lang="en-US" dirty="0"/>
              <a:t> Automation Terminology</a:t>
            </a:r>
          </a:p>
        </p:txBody>
      </p:sp>
      <p:sp>
        <p:nvSpPr>
          <p:cNvPr id="3" name="Content Placeholder 2">
            <a:extLst>
              <a:ext uri="{FF2B5EF4-FFF2-40B4-BE49-F238E27FC236}">
                <a16:creationId xmlns:a16="http://schemas.microsoft.com/office/drawing/2014/main" id="{84052BA9-F112-4608-9FFB-B0D345A35397}"/>
              </a:ext>
            </a:extLst>
          </p:cNvPr>
          <p:cNvSpPr>
            <a:spLocks noGrp="1"/>
          </p:cNvSpPr>
          <p:nvPr>
            <p:ph idx="1"/>
          </p:nvPr>
        </p:nvSpPr>
        <p:spPr>
          <a:xfrm>
            <a:off x="628650" y="1612232"/>
            <a:ext cx="7886700" cy="4564731"/>
          </a:xfrm>
        </p:spPr>
        <p:txBody>
          <a:bodyPr>
            <a:normAutofit/>
          </a:bodyPr>
          <a:lstStyle/>
          <a:p>
            <a:r>
              <a:rPr lang="en-US" b="1" dirty="0"/>
              <a:t>Fallback</a:t>
            </a:r>
            <a:r>
              <a:rPr lang="en-US" dirty="0"/>
              <a:t> – Following a system failure or exit from the vehicle’s ODD:</a:t>
            </a:r>
          </a:p>
          <a:p>
            <a:pPr lvl="1"/>
            <a:r>
              <a:rPr lang="en-US" dirty="0"/>
              <a:t>Response by a human driver to take over the DDT or move the vehicle to safety, or </a:t>
            </a:r>
          </a:p>
          <a:p>
            <a:pPr lvl="1"/>
            <a:r>
              <a:rPr lang="en-US" dirty="0"/>
              <a:t>Response by an ADS to move the vehicle to safety</a:t>
            </a:r>
            <a:endParaRPr lang="en-US" sz="2600" dirty="0"/>
          </a:p>
          <a:p>
            <a:endParaRPr lang="en-US" dirty="0"/>
          </a:p>
          <a:p>
            <a:endParaRPr lang="en-US" dirty="0"/>
          </a:p>
        </p:txBody>
      </p:sp>
    </p:spTree>
    <p:extLst>
      <p:ext uri="{BB962C8B-B14F-4D97-AF65-F5344CB8AC3E}">
        <p14:creationId xmlns:p14="http://schemas.microsoft.com/office/powerpoint/2010/main" val="364266401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824C9-D0D1-45C7-9EEB-320B4BFD3A07}"/>
              </a:ext>
            </a:extLst>
          </p:cNvPr>
          <p:cNvSpPr>
            <a:spLocks noGrp="1"/>
          </p:cNvSpPr>
          <p:nvPr>
            <p:ph type="title"/>
          </p:nvPr>
        </p:nvSpPr>
        <p:spPr/>
        <p:txBody>
          <a:bodyPr/>
          <a:lstStyle/>
          <a:p>
            <a:r>
              <a:rPr lang="en-US" dirty="0"/>
              <a:t>Additional US DOT Authority</a:t>
            </a:r>
          </a:p>
        </p:txBody>
      </p:sp>
      <p:sp>
        <p:nvSpPr>
          <p:cNvPr id="3" name="Content Placeholder 2">
            <a:extLst>
              <a:ext uri="{FF2B5EF4-FFF2-40B4-BE49-F238E27FC236}">
                <a16:creationId xmlns:a16="http://schemas.microsoft.com/office/drawing/2014/main" id="{98C25891-BA2D-40FD-8F22-5AFC419276D5}"/>
              </a:ext>
            </a:extLst>
          </p:cNvPr>
          <p:cNvSpPr>
            <a:spLocks noGrp="1"/>
          </p:cNvSpPr>
          <p:nvPr>
            <p:ph idx="1"/>
          </p:nvPr>
        </p:nvSpPr>
        <p:spPr>
          <a:xfrm>
            <a:off x="507999" y="1825625"/>
            <a:ext cx="8161867" cy="4351338"/>
          </a:xfrm>
        </p:spPr>
        <p:txBody>
          <a:bodyPr>
            <a:normAutofit fontScale="62500" lnSpcReduction="20000"/>
          </a:bodyPr>
          <a:lstStyle/>
          <a:p>
            <a:r>
              <a:rPr lang="en-US" dirty="0"/>
              <a:t>Federal Motor Carrier Safety Administration (FMCSA)</a:t>
            </a:r>
          </a:p>
          <a:p>
            <a:pPr lvl="1"/>
            <a:r>
              <a:rPr lang="en-US" dirty="0"/>
              <a:t>“Regulates the safety of commercial motor carriers operating in interstate commerce, the qualifications and safety of commercial motor vehicle drivers, and the safe operation of commercial trucks and motor coaches.”</a:t>
            </a:r>
          </a:p>
          <a:p>
            <a:pPr lvl="1"/>
            <a:r>
              <a:rPr lang="en-US" dirty="0"/>
              <a:t>Holds public demonstrations of commercial vehicle technology (e.g., platooning)</a:t>
            </a:r>
          </a:p>
          <a:p>
            <a:pPr lvl="1"/>
            <a:r>
              <a:rPr lang="en-US" dirty="0"/>
              <a:t>Maintains authority to ensure safe commercial operations</a:t>
            </a:r>
          </a:p>
          <a:p>
            <a:r>
              <a:rPr lang="en-US" dirty="0"/>
              <a:t>Federal Highway Administration (FHWA)</a:t>
            </a:r>
          </a:p>
          <a:p>
            <a:pPr lvl="1"/>
            <a:r>
              <a:rPr lang="en-US" dirty="0"/>
              <a:t>“Supports State and local governments in the design, construction, and maintenance of the U.S. highway system”</a:t>
            </a:r>
          </a:p>
          <a:p>
            <a:pPr lvl="1"/>
            <a:r>
              <a:rPr lang="en-US" dirty="0"/>
              <a:t>Conducts research to understand the needs of automated vehicles with respect to traffic control devices</a:t>
            </a:r>
          </a:p>
          <a:p>
            <a:r>
              <a:rPr lang="en-US" dirty="0"/>
              <a:t>Federal Transit Administration (FTA)</a:t>
            </a:r>
          </a:p>
          <a:p>
            <a:pPr lvl="1"/>
            <a:r>
              <a:rPr lang="en-US" dirty="0"/>
              <a:t>“Provides financial and technical assistance to local public transit systems, including buses, subways, light rail, commuter rail, trolleys and ferries”</a:t>
            </a:r>
          </a:p>
          <a:p>
            <a:pPr lvl="1"/>
            <a:r>
              <a:rPr lang="en-US" dirty="0"/>
              <a:t>Assists transit agencies to ensure safe testing and deployment of automated transit bus systems</a:t>
            </a:r>
          </a:p>
        </p:txBody>
      </p:sp>
    </p:spTree>
    <p:extLst>
      <p:ext uri="{BB962C8B-B14F-4D97-AF65-F5344CB8AC3E}">
        <p14:creationId xmlns:p14="http://schemas.microsoft.com/office/powerpoint/2010/main" val="283275540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 Legislation (House) </a:t>
            </a:r>
          </a:p>
        </p:txBody>
      </p:sp>
      <p:sp>
        <p:nvSpPr>
          <p:cNvPr id="3" name="Content Placeholder 2"/>
          <p:cNvSpPr>
            <a:spLocks noGrp="1"/>
          </p:cNvSpPr>
          <p:nvPr>
            <p:ph idx="1"/>
          </p:nvPr>
        </p:nvSpPr>
        <p:spPr>
          <a:xfrm>
            <a:off x="628650" y="1825625"/>
            <a:ext cx="7886700" cy="4250322"/>
          </a:xfrm>
        </p:spPr>
        <p:txBody>
          <a:bodyPr>
            <a:normAutofit fontScale="62500" lnSpcReduction="20000"/>
          </a:bodyPr>
          <a:lstStyle/>
          <a:p>
            <a:r>
              <a:rPr lang="en-US" sz="4500" i="1" dirty="0">
                <a:solidFill>
                  <a:schemeClr val="tx1"/>
                </a:solidFill>
              </a:rPr>
              <a:t>SELF DRIVE Act (HR 3388) </a:t>
            </a:r>
          </a:p>
          <a:p>
            <a:pPr lvl="1"/>
            <a:r>
              <a:rPr lang="en-US" i="1" dirty="0">
                <a:solidFill>
                  <a:schemeClr val="tx1"/>
                </a:solidFill>
              </a:rPr>
              <a:t>Safely Ensuring Lives Future Deployment and Research in Vehicle Evolution Act </a:t>
            </a:r>
          </a:p>
          <a:p>
            <a:r>
              <a:rPr lang="en-US" dirty="0">
                <a:solidFill>
                  <a:schemeClr val="tx1"/>
                </a:solidFill>
              </a:rPr>
              <a:t>Clarifies federal and state roles</a:t>
            </a:r>
          </a:p>
          <a:p>
            <a:pPr lvl="1"/>
            <a:r>
              <a:rPr lang="en-US" dirty="0">
                <a:solidFill>
                  <a:schemeClr val="tx1"/>
                </a:solidFill>
              </a:rPr>
              <a:t>Preempts of state laws relating to vehicle design, construction, and systems</a:t>
            </a:r>
          </a:p>
          <a:p>
            <a:pPr lvl="1"/>
            <a:r>
              <a:rPr lang="en-US" dirty="0">
                <a:solidFill>
                  <a:schemeClr val="tx1"/>
                </a:solidFill>
              </a:rPr>
              <a:t>Preserves state laws relating registration, licensing, insurance, inspections, and traffic</a:t>
            </a:r>
          </a:p>
          <a:p>
            <a:pPr lvl="1"/>
            <a:r>
              <a:rPr lang="en-US" dirty="0">
                <a:solidFill>
                  <a:schemeClr val="tx1"/>
                </a:solidFill>
              </a:rPr>
              <a:t>States regulate of motor vehicle dealers </a:t>
            </a:r>
          </a:p>
          <a:p>
            <a:pPr lvl="1"/>
            <a:r>
              <a:rPr lang="en-US" dirty="0">
                <a:solidFill>
                  <a:schemeClr val="tx1"/>
                </a:solidFill>
              </a:rPr>
              <a:t>States may impose </a:t>
            </a:r>
            <a:r>
              <a:rPr lang="en-US" i="1" dirty="0">
                <a:solidFill>
                  <a:schemeClr val="tx1"/>
                </a:solidFill>
              </a:rPr>
              <a:t>higher</a:t>
            </a:r>
            <a:r>
              <a:rPr lang="en-US" dirty="0">
                <a:solidFill>
                  <a:schemeClr val="tx1"/>
                </a:solidFill>
              </a:rPr>
              <a:t> performance requirements</a:t>
            </a:r>
          </a:p>
          <a:p>
            <a:r>
              <a:rPr lang="en-US" dirty="0">
                <a:solidFill>
                  <a:schemeClr val="tx1"/>
                </a:solidFill>
              </a:rPr>
              <a:t>Creates a framework for NHTSA to exempt autonomous vehicles from current Federal Motor Vehicle Safety Standards </a:t>
            </a:r>
          </a:p>
          <a:p>
            <a:pPr lvl="1"/>
            <a:r>
              <a:rPr lang="en-US" dirty="0">
                <a:solidFill>
                  <a:schemeClr val="tx1"/>
                </a:solidFill>
              </a:rPr>
              <a:t>(as long as there is no reduction in safety) </a:t>
            </a:r>
          </a:p>
          <a:p>
            <a:pPr lvl="1"/>
            <a:r>
              <a:rPr lang="en-US" dirty="0">
                <a:solidFill>
                  <a:schemeClr val="tx1"/>
                </a:solidFill>
              </a:rPr>
              <a:t>Gradual increase in annual exemptions from 25K to 100K by year 3</a:t>
            </a:r>
          </a:p>
          <a:p>
            <a:r>
              <a:rPr lang="en-US" dirty="0">
                <a:solidFill>
                  <a:schemeClr val="tx1"/>
                </a:solidFill>
              </a:rPr>
              <a:t>Institutes a review and eventual update to Federal Motor Vehicle Safety Standards</a:t>
            </a:r>
          </a:p>
        </p:txBody>
      </p:sp>
    </p:spTree>
    <p:extLst>
      <p:ext uri="{BB962C8B-B14F-4D97-AF65-F5344CB8AC3E}">
        <p14:creationId xmlns:p14="http://schemas.microsoft.com/office/powerpoint/2010/main" val="126699939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SELF DRIVE Act (cont.)</a:t>
            </a:r>
          </a:p>
        </p:txBody>
      </p:sp>
      <p:sp>
        <p:nvSpPr>
          <p:cNvPr id="3" name="Content Placeholder 2"/>
          <p:cNvSpPr>
            <a:spLocks noGrp="1"/>
          </p:cNvSpPr>
          <p:nvPr>
            <p:ph idx="1"/>
          </p:nvPr>
        </p:nvSpPr>
        <p:spPr/>
        <p:txBody>
          <a:bodyPr>
            <a:normAutofit fontScale="62500" lnSpcReduction="20000"/>
          </a:bodyPr>
          <a:lstStyle/>
          <a:p>
            <a:r>
              <a:rPr lang="en-US" dirty="0">
                <a:solidFill>
                  <a:schemeClr val="tx1"/>
                </a:solidFill>
              </a:rPr>
              <a:t>Manufacturers submit safety assessment letters to NHTSA</a:t>
            </a:r>
          </a:p>
          <a:p>
            <a:pPr lvl="1"/>
            <a:r>
              <a:rPr lang="en-US" dirty="0">
                <a:solidFill>
                  <a:schemeClr val="tx1"/>
                </a:solidFill>
              </a:rPr>
              <a:t>Requires NHTSA to publish a rulemaking and safety priority plan</a:t>
            </a:r>
          </a:p>
          <a:p>
            <a:pPr lvl="1"/>
            <a:r>
              <a:rPr lang="en-US" dirty="0">
                <a:solidFill>
                  <a:schemeClr val="tx1"/>
                </a:solidFill>
              </a:rPr>
              <a:t>After a rulemaking, submit safety assessment certifications</a:t>
            </a:r>
          </a:p>
          <a:p>
            <a:r>
              <a:rPr lang="en-US" dirty="0">
                <a:solidFill>
                  <a:schemeClr val="tx1"/>
                </a:solidFill>
              </a:rPr>
              <a:t>Bars DOT from requiring preapproval or precertification before implementation </a:t>
            </a:r>
          </a:p>
          <a:p>
            <a:r>
              <a:rPr lang="en-US" dirty="0">
                <a:solidFill>
                  <a:schemeClr val="tx1"/>
                </a:solidFill>
              </a:rPr>
              <a:t>Requires vehicle manufacturers to develop a cybersecurity plan </a:t>
            </a:r>
          </a:p>
          <a:p>
            <a:r>
              <a:rPr lang="en-US" dirty="0">
                <a:solidFill>
                  <a:schemeClr val="tx1"/>
                </a:solidFill>
              </a:rPr>
              <a:t>Consumers to receive notice of practices for gathering and using owner/occupant information</a:t>
            </a:r>
          </a:p>
          <a:p>
            <a:r>
              <a:rPr lang="en-US" dirty="0">
                <a:solidFill>
                  <a:schemeClr val="tx1"/>
                </a:solidFill>
              </a:rPr>
              <a:t>Allows certain parts manufacturers to perform testing</a:t>
            </a:r>
          </a:p>
          <a:p>
            <a:pPr lvl="1"/>
            <a:r>
              <a:rPr lang="en-US" dirty="0">
                <a:solidFill>
                  <a:schemeClr val="tx1"/>
                </a:solidFill>
              </a:rPr>
              <a:t>current law allows testing only by vehicle manufacturers; </a:t>
            </a:r>
          </a:p>
          <a:p>
            <a:r>
              <a:rPr lang="en-US" dirty="0">
                <a:solidFill>
                  <a:schemeClr val="tx1"/>
                </a:solidFill>
              </a:rPr>
              <a:t>Establishes an advisory council within NHTSA, with subcommittees to address: </a:t>
            </a:r>
          </a:p>
          <a:p>
            <a:pPr lvl="1"/>
            <a:r>
              <a:rPr lang="en-US" dirty="0">
                <a:solidFill>
                  <a:schemeClr val="tx1"/>
                </a:solidFill>
              </a:rPr>
              <a:t>Cybersecurity</a:t>
            </a:r>
          </a:p>
          <a:p>
            <a:pPr lvl="1"/>
            <a:r>
              <a:rPr lang="en-US" dirty="0">
                <a:solidFill>
                  <a:schemeClr val="tx1"/>
                </a:solidFill>
              </a:rPr>
              <a:t>Sharing of situational testing information </a:t>
            </a:r>
          </a:p>
          <a:p>
            <a:pPr lvl="1"/>
            <a:r>
              <a:rPr lang="en-US" dirty="0">
                <a:solidFill>
                  <a:schemeClr val="tx1"/>
                </a:solidFill>
              </a:rPr>
              <a:t>Access for individuals with disabilities and senior citizens </a:t>
            </a:r>
          </a:p>
          <a:p>
            <a:pPr lvl="1"/>
            <a:r>
              <a:rPr lang="en-US" dirty="0">
                <a:solidFill>
                  <a:schemeClr val="tx1"/>
                </a:solidFill>
              </a:rPr>
              <a:t>Consumer privacy and security </a:t>
            </a:r>
          </a:p>
          <a:p>
            <a:endParaRPr lang="en-US" dirty="0"/>
          </a:p>
        </p:txBody>
      </p:sp>
    </p:spTree>
    <p:extLst>
      <p:ext uri="{BB962C8B-B14F-4D97-AF65-F5344CB8AC3E}">
        <p14:creationId xmlns:p14="http://schemas.microsoft.com/office/powerpoint/2010/main" val="95973447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 START Act (S 1885)</a:t>
            </a:r>
          </a:p>
        </p:txBody>
      </p:sp>
      <p:sp>
        <p:nvSpPr>
          <p:cNvPr id="3" name="Content Placeholder 2"/>
          <p:cNvSpPr>
            <a:spLocks noGrp="1"/>
          </p:cNvSpPr>
          <p:nvPr>
            <p:ph idx="1"/>
          </p:nvPr>
        </p:nvSpPr>
        <p:spPr>
          <a:xfrm>
            <a:off x="628650" y="1524000"/>
            <a:ext cx="7886700" cy="4652963"/>
          </a:xfrm>
        </p:spPr>
        <p:txBody>
          <a:bodyPr>
            <a:normAutofit fontScale="92500" lnSpcReduction="20000"/>
          </a:bodyPr>
          <a:lstStyle/>
          <a:p>
            <a:r>
              <a:rPr lang="en-US" i="1" dirty="0">
                <a:solidFill>
                  <a:schemeClr val="tx1"/>
                </a:solidFill>
              </a:rPr>
              <a:t>American Vision for Safer Transportation through Advancement of Revolutionary Technologies Act </a:t>
            </a:r>
          </a:p>
          <a:p>
            <a:r>
              <a:rPr lang="en-US" dirty="0">
                <a:solidFill>
                  <a:schemeClr val="tx1"/>
                </a:solidFill>
              </a:rPr>
              <a:t>Topics covered:</a:t>
            </a:r>
          </a:p>
          <a:p>
            <a:pPr lvl="1"/>
            <a:r>
              <a:rPr lang="en-US" dirty="0">
                <a:solidFill>
                  <a:schemeClr val="tx1"/>
                </a:solidFill>
              </a:rPr>
              <a:t>Preemption</a:t>
            </a:r>
          </a:p>
          <a:p>
            <a:pPr lvl="2"/>
            <a:r>
              <a:rPr lang="en-US" dirty="0">
                <a:solidFill>
                  <a:schemeClr val="tx1"/>
                </a:solidFill>
              </a:rPr>
              <a:t>States may not issue licenses</a:t>
            </a:r>
          </a:p>
          <a:p>
            <a:pPr lvl="1"/>
            <a:r>
              <a:rPr lang="en-US" dirty="0">
                <a:solidFill>
                  <a:schemeClr val="tx1"/>
                </a:solidFill>
              </a:rPr>
              <a:t>VOLPE report </a:t>
            </a:r>
          </a:p>
          <a:p>
            <a:pPr lvl="1"/>
            <a:r>
              <a:rPr lang="en-US" dirty="0">
                <a:solidFill>
                  <a:schemeClr val="tx1"/>
                </a:solidFill>
              </a:rPr>
              <a:t>Testing</a:t>
            </a:r>
          </a:p>
          <a:p>
            <a:pPr lvl="1"/>
            <a:r>
              <a:rPr lang="en-US" dirty="0">
                <a:solidFill>
                  <a:schemeClr val="tx1"/>
                </a:solidFill>
              </a:rPr>
              <a:t>Exemptions increased </a:t>
            </a:r>
          </a:p>
          <a:p>
            <a:pPr lvl="1"/>
            <a:r>
              <a:rPr lang="en-US" dirty="0">
                <a:solidFill>
                  <a:schemeClr val="tx1"/>
                </a:solidFill>
              </a:rPr>
              <a:t>Mandatory safety evaluation report</a:t>
            </a:r>
          </a:p>
          <a:p>
            <a:pPr lvl="1"/>
            <a:r>
              <a:rPr lang="en-US" dirty="0">
                <a:solidFill>
                  <a:schemeClr val="tx1"/>
                </a:solidFill>
              </a:rPr>
              <a:t>HAV Technical Safety Committee</a:t>
            </a:r>
          </a:p>
          <a:p>
            <a:pPr lvl="1"/>
            <a:r>
              <a:rPr lang="en-US" dirty="0">
                <a:solidFill>
                  <a:schemeClr val="tx1"/>
                </a:solidFill>
              </a:rPr>
              <a:t>Consumer education</a:t>
            </a:r>
          </a:p>
          <a:p>
            <a:pPr lvl="1"/>
            <a:r>
              <a:rPr lang="en-US" dirty="0">
                <a:solidFill>
                  <a:schemeClr val="tx1"/>
                </a:solidFill>
              </a:rPr>
              <a:t>Cybersecurity</a:t>
            </a:r>
          </a:p>
          <a:p>
            <a:endParaRPr lang="en-US" dirty="0"/>
          </a:p>
        </p:txBody>
      </p:sp>
    </p:spTree>
    <p:extLst>
      <p:ext uri="{BB962C8B-B14F-4D97-AF65-F5344CB8AC3E}">
        <p14:creationId xmlns:p14="http://schemas.microsoft.com/office/powerpoint/2010/main" val="71313630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9F65F-76A2-4009-A237-83A3ED7E16E8}"/>
              </a:ext>
            </a:extLst>
          </p:cNvPr>
          <p:cNvSpPr>
            <a:spLocks noGrp="1"/>
          </p:cNvSpPr>
          <p:nvPr>
            <p:ph type="title"/>
          </p:nvPr>
        </p:nvSpPr>
        <p:spPr/>
        <p:txBody>
          <a:bodyPr/>
          <a:lstStyle/>
          <a:p>
            <a:r>
              <a:rPr lang="en-US" dirty="0"/>
              <a:t>Student discussion</a:t>
            </a:r>
          </a:p>
        </p:txBody>
      </p:sp>
      <p:sp>
        <p:nvSpPr>
          <p:cNvPr id="3" name="Content Placeholder 2">
            <a:extLst>
              <a:ext uri="{FF2B5EF4-FFF2-40B4-BE49-F238E27FC236}">
                <a16:creationId xmlns:a16="http://schemas.microsoft.com/office/drawing/2014/main" id="{7E416E1A-0C24-4D7B-A28A-D28EE18D4BB3}"/>
              </a:ext>
            </a:extLst>
          </p:cNvPr>
          <p:cNvSpPr>
            <a:spLocks noGrp="1"/>
          </p:cNvSpPr>
          <p:nvPr>
            <p:ph idx="1"/>
          </p:nvPr>
        </p:nvSpPr>
        <p:spPr/>
        <p:txBody>
          <a:bodyPr>
            <a:normAutofit fontScale="77500" lnSpcReduction="20000"/>
          </a:bodyPr>
          <a:lstStyle/>
          <a:p>
            <a:r>
              <a:rPr lang="en-US" dirty="0"/>
              <a:t>When vehicles are fully autonomous:</a:t>
            </a:r>
          </a:p>
          <a:p>
            <a:pPr lvl="1"/>
            <a:r>
              <a:rPr lang="en-US" dirty="0"/>
              <a:t>Who will need a driver’s license, the operator or the vehicle? </a:t>
            </a:r>
          </a:p>
          <a:p>
            <a:pPr lvl="1"/>
            <a:r>
              <a:rPr lang="en-US" dirty="0"/>
              <a:t>Will driver’s licenses be issued at the state or federal level? How will the test be administered?</a:t>
            </a:r>
          </a:p>
          <a:p>
            <a:pPr lvl="1"/>
            <a:r>
              <a:rPr lang="en-US" dirty="0"/>
              <a:t>Who will be insured? The operator? The owner? The vehicle? The individual technology components?</a:t>
            </a:r>
          </a:p>
          <a:p>
            <a:r>
              <a:rPr lang="en-US" dirty="0"/>
              <a:t>The current regulatory environment encourages innovation through voluntary guidance. What are the advantages and disadvantages of this approach?</a:t>
            </a:r>
          </a:p>
          <a:p>
            <a:r>
              <a:rPr lang="en-US" dirty="0"/>
              <a:t>The Senate bill regulating automated vehicles (AV START) stalled after it was submitted to the Committee on Commerce, Science, and Transportation. What are the competing interests that slowed its passage?</a:t>
            </a:r>
          </a:p>
        </p:txBody>
      </p:sp>
    </p:spTree>
    <p:extLst>
      <p:ext uri="{BB962C8B-B14F-4D97-AF65-F5344CB8AC3E}">
        <p14:creationId xmlns:p14="http://schemas.microsoft.com/office/powerpoint/2010/main" val="35596822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E2773-1A87-4350-AB42-F8071311374C}"/>
              </a:ext>
            </a:extLst>
          </p:cNvPr>
          <p:cNvSpPr>
            <a:spLocks noGrp="1"/>
          </p:cNvSpPr>
          <p:nvPr>
            <p:ph type="title"/>
          </p:nvPr>
        </p:nvSpPr>
        <p:spPr/>
        <p:txBody>
          <a:bodyPr/>
          <a:lstStyle/>
          <a:p>
            <a:r>
              <a:rPr lang="en-US" dirty="0"/>
              <a:t>Considerations for Ped/Bike Planners, Engineers, and Stakeholders</a:t>
            </a:r>
          </a:p>
        </p:txBody>
      </p:sp>
    </p:spTree>
    <p:extLst>
      <p:ext uri="{BB962C8B-B14F-4D97-AF65-F5344CB8AC3E}">
        <p14:creationId xmlns:p14="http://schemas.microsoft.com/office/powerpoint/2010/main" val="387870966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9EF0C-0A48-4D48-A8FD-4EEAF4DEBF9F}"/>
              </a:ext>
            </a:extLst>
          </p:cNvPr>
          <p:cNvSpPr>
            <a:spLocks noGrp="1"/>
          </p:cNvSpPr>
          <p:nvPr>
            <p:ph type="title"/>
          </p:nvPr>
        </p:nvSpPr>
        <p:spPr/>
        <p:txBody>
          <a:bodyPr/>
          <a:lstStyle/>
          <a:p>
            <a:r>
              <a:rPr lang="en-US" dirty="0"/>
              <a:t>Opportunities Ahead</a:t>
            </a:r>
          </a:p>
        </p:txBody>
      </p:sp>
      <p:sp>
        <p:nvSpPr>
          <p:cNvPr id="3" name="Content Placeholder 2">
            <a:extLst>
              <a:ext uri="{FF2B5EF4-FFF2-40B4-BE49-F238E27FC236}">
                <a16:creationId xmlns:a16="http://schemas.microsoft.com/office/drawing/2014/main" id="{B48A2D68-262E-4265-BE12-B3AD7393BC4B}"/>
              </a:ext>
            </a:extLst>
          </p:cNvPr>
          <p:cNvSpPr>
            <a:spLocks noGrp="1"/>
          </p:cNvSpPr>
          <p:nvPr>
            <p:ph idx="1"/>
          </p:nvPr>
        </p:nvSpPr>
        <p:spPr/>
        <p:txBody>
          <a:bodyPr>
            <a:normAutofit fontScale="70000" lnSpcReduction="20000"/>
          </a:bodyPr>
          <a:lstStyle/>
          <a:p>
            <a:r>
              <a:rPr lang="en-US" dirty="0"/>
              <a:t>Research to understand impacts and improve technology</a:t>
            </a:r>
          </a:p>
          <a:p>
            <a:r>
              <a:rPr lang="en-US" dirty="0"/>
              <a:t>Investment in complementary solutions and critical transportation services</a:t>
            </a:r>
          </a:p>
          <a:p>
            <a:pPr lvl="1"/>
            <a:r>
              <a:rPr lang="en-US" dirty="0"/>
              <a:t>Walkable, bikeable environments with supportive land uses and universal design</a:t>
            </a:r>
          </a:p>
          <a:p>
            <a:pPr lvl="1"/>
            <a:r>
              <a:rPr lang="en-US" dirty="0"/>
              <a:t>Focus on place-making and social inclusion</a:t>
            </a:r>
          </a:p>
          <a:p>
            <a:pPr lvl="1"/>
            <a:r>
              <a:rPr lang="en-US" dirty="0"/>
              <a:t>Machines will never be able to replace human-human interactions and support systems that some vulnerable populations need</a:t>
            </a:r>
          </a:p>
          <a:p>
            <a:r>
              <a:rPr lang="en-US" dirty="0"/>
              <a:t>Define and test the appropriate role for AVs and new technologies in these spaces and systems (e.g., define the ODD)</a:t>
            </a:r>
          </a:p>
          <a:p>
            <a:r>
              <a:rPr lang="en-US" dirty="0"/>
              <a:t>Mitigate unintentional consequences</a:t>
            </a:r>
          </a:p>
          <a:p>
            <a:pPr lvl="1"/>
            <a:r>
              <a:rPr lang="en-US" dirty="0"/>
              <a:t>Safety</a:t>
            </a:r>
          </a:p>
          <a:p>
            <a:pPr lvl="1"/>
            <a:r>
              <a:rPr lang="en-US" dirty="0"/>
              <a:t>Equity</a:t>
            </a:r>
          </a:p>
          <a:p>
            <a:pPr lvl="1"/>
            <a:r>
              <a:rPr lang="en-US" dirty="0"/>
              <a:t>Sustainable revenue sources/financing</a:t>
            </a:r>
          </a:p>
          <a:p>
            <a:endParaRPr lang="en-US" dirty="0"/>
          </a:p>
        </p:txBody>
      </p:sp>
    </p:spTree>
    <p:extLst>
      <p:ext uri="{BB962C8B-B14F-4D97-AF65-F5344CB8AC3E}">
        <p14:creationId xmlns:p14="http://schemas.microsoft.com/office/powerpoint/2010/main" val="121268473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6BA62-E8F5-4733-8C2C-E385A3B9F902}"/>
              </a:ext>
            </a:extLst>
          </p:cNvPr>
          <p:cNvSpPr>
            <a:spLocks noGrp="1"/>
          </p:cNvSpPr>
          <p:nvPr>
            <p:ph type="title"/>
          </p:nvPr>
        </p:nvSpPr>
        <p:spPr/>
        <p:txBody>
          <a:bodyPr/>
          <a:lstStyle/>
          <a:p>
            <a:r>
              <a:rPr lang="en-US" dirty="0"/>
              <a:t>Examples of Policy Principles</a:t>
            </a:r>
          </a:p>
        </p:txBody>
      </p:sp>
      <p:sp>
        <p:nvSpPr>
          <p:cNvPr id="3" name="Content Placeholder 2">
            <a:extLst>
              <a:ext uri="{FF2B5EF4-FFF2-40B4-BE49-F238E27FC236}">
                <a16:creationId xmlns:a16="http://schemas.microsoft.com/office/drawing/2014/main" id="{8DBC5555-2452-42AA-AFA3-246AF6EA7F1A}"/>
              </a:ext>
            </a:extLst>
          </p:cNvPr>
          <p:cNvSpPr>
            <a:spLocks noGrp="1"/>
          </p:cNvSpPr>
          <p:nvPr>
            <p:ph idx="1"/>
          </p:nvPr>
        </p:nvSpPr>
        <p:spPr/>
        <p:txBody>
          <a:bodyPr>
            <a:normAutofit fontScale="92500" lnSpcReduction="10000"/>
          </a:bodyPr>
          <a:lstStyle/>
          <a:p>
            <a:r>
              <a:rPr lang="en-US" dirty="0"/>
              <a:t>AV Principles for Healthy and Sustainable Communities </a:t>
            </a:r>
          </a:p>
          <a:p>
            <a:pPr lvl="1"/>
            <a:r>
              <a:rPr lang="en-US" dirty="0"/>
              <a:t>Shared-use </a:t>
            </a:r>
          </a:p>
          <a:p>
            <a:pPr lvl="1"/>
            <a:r>
              <a:rPr lang="en-US" dirty="0"/>
              <a:t>Pooled </a:t>
            </a:r>
          </a:p>
          <a:p>
            <a:pPr lvl="1"/>
            <a:r>
              <a:rPr lang="en-US" dirty="0"/>
              <a:t>Low-emissions </a:t>
            </a:r>
          </a:p>
          <a:p>
            <a:pPr lvl="1"/>
            <a:r>
              <a:rPr lang="en-US" dirty="0"/>
              <a:t>Right-sized</a:t>
            </a:r>
          </a:p>
          <a:p>
            <a:pPr lvl="1"/>
            <a:r>
              <a:rPr lang="en-US" dirty="0"/>
              <a:t>Part of an efficient multimodal system</a:t>
            </a:r>
          </a:p>
          <a:p>
            <a:pPr lvl="1"/>
            <a:r>
              <a:rPr lang="en-US" dirty="0"/>
              <a:t>Efficient land use </a:t>
            </a:r>
          </a:p>
          <a:p>
            <a:pPr lvl="1"/>
            <a:r>
              <a:rPr lang="en-US" dirty="0"/>
              <a:t>Complete and livable streets </a:t>
            </a:r>
          </a:p>
          <a:p>
            <a:pPr lvl="1"/>
            <a:r>
              <a:rPr lang="en-US" dirty="0"/>
              <a:t>Transportation Equity</a:t>
            </a:r>
          </a:p>
          <a:p>
            <a:r>
              <a:rPr lang="en-US" sz="2600" dirty="0"/>
              <a:t>(California Governor’s Office of Planning and Research)</a:t>
            </a:r>
          </a:p>
          <a:p>
            <a:pPr lvl="1"/>
            <a:endParaRPr lang="en-US" dirty="0"/>
          </a:p>
        </p:txBody>
      </p:sp>
    </p:spTree>
    <p:extLst>
      <p:ext uri="{BB962C8B-B14F-4D97-AF65-F5344CB8AC3E}">
        <p14:creationId xmlns:p14="http://schemas.microsoft.com/office/powerpoint/2010/main" val="328029179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01186-E1A2-4754-AD67-81CC11140099}"/>
              </a:ext>
            </a:extLst>
          </p:cNvPr>
          <p:cNvSpPr>
            <a:spLocks noGrp="1"/>
          </p:cNvSpPr>
          <p:nvPr>
            <p:ph type="title"/>
          </p:nvPr>
        </p:nvSpPr>
        <p:spPr/>
        <p:txBody>
          <a:bodyPr/>
          <a:lstStyle/>
          <a:p>
            <a:r>
              <a:rPr lang="en-US" dirty="0"/>
              <a:t>ODD: AVs in parking lots</a:t>
            </a:r>
          </a:p>
        </p:txBody>
      </p:sp>
      <p:sp>
        <p:nvSpPr>
          <p:cNvPr id="3" name="Content Placeholder 2">
            <a:extLst>
              <a:ext uri="{FF2B5EF4-FFF2-40B4-BE49-F238E27FC236}">
                <a16:creationId xmlns:a16="http://schemas.microsoft.com/office/drawing/2014/main" id="{0D8628A5-8584-4D38-805A-A146E88683B2}"/>
              </a:ext>
            </a:extLst>
          </p:cNvPr>
          <p:cNvSpPr>
            <a:spLocks noGrp="1"/>
          </p:cNvSpPr>
          <p:nvPr>
            <p:ph idx="1"/>
          </p:nvPr>
        </p:nvSpPr>
        <p:spPr>
          <a:xfrm>
            <a:off x="628650" y="1584960"/>
            <a:ext cx="7886700" cy="4592003"/>
          </a:xfrm>
        </p:spPr>
        <p:txBody>
          <a:bodyPr/>
          <a:lstStyle/>
          <a:p>
            <a:r>
              <a:rPr lang="en-US" dirty="0"/>
              <a:t>In some locations, 1/3 of pedestrian crashes occur in parking lots. </a:t>
            </a:r>
          </a:p>
          <a:p>
            <a:r>
              <a:rPr lang="en-US" dirty="0"/>
              <a:t>What if we could redesign these zones to </a:t>
            </a:r>
          </a:p>
          <a:p>
            <a:pPr lvl="1"/>
            <a:r>
              <a:rPr lang="en-US" dirty="0"/>
              <a:t>minimize pedestrian-vehicle interactions?</a:t>
            </a:r>
          </a:p>
          <a:p>
            <a:pPr lvl="1"/>
            <a:r>
              <a:rPr lang="en-US" dirty="0"/>
              <a:t>maximize the use of equitable transportation technology?</a:t>
            </a:r>
          </a:p>
          <a:p>
            <a:endParaRPr lang="en-US" dirty="0"/>
          </a:p>
        </p:txBody>
      </p:sp>
    </p:spTree>
    <p:extLst>
      <p:ext uri="{BB962C8B-B14F-4D97-AF65-F5344CB8AC3E}">
        <p14:creationId xmlns:p14="http://schemas.microsoft.com/office/powerpoint/2010/main" val="135714164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98E42-921F-4F78-A13B-97AADBBE8CB1}"/>
              </a:ext>
            </a:extLst>
          </p:cNvPr>
          <p:cNvSpPr>
            <a:spLocks noGrp="1"/>
          </p:cNvSpPr>
          <p:nvPr>
            <p:ph type="title"/>
          </p:nvPr>
        </p:nvSpPr>
        <p:spPr/>
        <p:txBody>
          <a:bodyPr/>
          <a:lstStyle/>
          <a:p>
            <a:r>
              <a:rPr lang="en-US" dirty="0"/>
              <a:t>Automation Strengths and Weaknesses</a:t>
            </a:r>
          </a:p>
        </p:txBody>
      </p:sp>
      <p:sp>
        <p:nvSpPr>
          <p:cNvPr id="5" name="Text Placeholder 4">
            <a:extLst>
              <a:ext uri="{FF2B5EF4-FFF2-40B4-BE49-F238E27FC236}">
                <a16:creationId xmlns:a16="http://schemas.microsoft.com/office/drawing/2014/main" id="{52CB3763-230E-47A7-9530-30C822F2A025}"/>
              </a:ext>
            </a:extLst>
          </p:cNvPr>
          <p:cNvSpPr txBox="1">
            <a:spLocks/>
          </p:cNvSpPr>
          <p:nvPr/>
        </p:nvSpPr>
        <p:spPr>
          <a:xfrm>
            <a:off x="457200" y="1811839"/>
            <a:ext cx="4040188" cy="639762"/>
          </a:xfrm>
          <a:prstGeom prst="rect">
            <a:avLst/>
          </a:prstGeom>
        </p:spPr>
        <p:txBody>
          <a:bodyPr vert="horz" lIns="91440" tIns="45720" rIns="91440" bIns="45720" rtlCol="0">
            <a:normAutofit fontScale="55000" lnSpcReduction="20000"/>
          </a:bodyPr>
          <a:lstStyle>
            <a:lvl1pPr marL="342900" indent="-342900" algn="l" defTabSz="457200" rtl="0" eaLnBrk="1" latinLnBrk="0" hangingPunct="1">
              <a:spcBef>
                <a:spcPct val="20000"/>
              </a:spcBef>
              <a:buFont typeface="Arial"/>
              <a:buChar char="•"/>
              <a:defRPr sz="2800" kern="1200">
                <a:solidFill>
                  <a:schemeClr val="tx1"/>
                </a:solidFill>
                <a:latin typeface=""/>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Humans appear to surpass present-day machines in respect to the following:</a:t>
            </a:r>
          </a:p>
        </p:txBody>
      </p:sp>
      <p:sp>
        <p:nvSpPr>
          <p:cNvPr id="6" name="Content Placeholder 2">
            <a:extLst>
              <a:ext uri="{FF2B5EF4-FFF2-40B4-BE49-F238E27FC236}">
                <a16:creationId xmlns:a16="http://schemas.microsoft.com/office/drawing/2014/main" id="{E94AB1EB-6809-4EF4-8070-76AFC9D1478E}"/>
              </a:ext>
            </a:extLst>
          </p:cNvPr>
          <p:cNvSpPr txBox="1">
            <a:spLocks/>
          </p:cNvSpPr>
          <p:nvPr/>
        </p:nvSpPr>
        <p:spPr>
          <a:xfrm>
            <a:off x="457200" y="2451601"/>
            <a:ext cx="4040188" cy="3951288"/>
          </a:xfrm>
          <a:prstGeom prst="rect">
            <a:avLst/>
          </a:prstGeom>
        </p:spPr>
        <p:txBody>
          <a:bodyPr>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mj-lt"/>
              <a:buAutoNum type="arabicPeriod"/>
            </a:pPr>
            <a:r>
              <a:rPr lang="en-US" dirty="0"/>
              <a:t>Ability to detect a small amount of visual or acoustic energy</a:t>
            </a:r>
          </a:p>
          <a:p>
            <a:pPr>
              <a:buFont typeface="+mj-lt"/>
              <a:buAutoNum type="arabicPeriod"/>
            </a:pPr>
            <a:r>
              <a:rPr lang="en-US" dirty="0"/>
              <a:t>Ability to </a:t>
            </a:r>
            <a:r>
              <a:rPr lang="en-US" i="1" dirty="0"/>
              <a:t>perceive patterns </a:t>
            </a:r>
            <a:r>
              <a:rPr lang="en-US" dirty="0"/>
              <a:t>of light or sound</a:t>
            </a:r>
          </a:p>
          <a:p>
            <a:pPr>
              <a:buFont typeface="+mj-lt"/>
              <a:buAutoNum type="arabicPeriod"/>
            </a:pPr>
            <a:r>
              <a:rPr lang="en-US" dirty="0"/>
              <a:t>Ability to </a:t>
            </a:r>
            <a:r>
              <a:rPr lang="en-US" i="1" dirty="0"/>
              <a:t>improvise</a:t>
            </a:r>
            <a:r>
              <a:rPr lang="en-US" dirty="0"/>
              <a:t> and use flexible procedures</a:t>
            </a:r>
          </a:p>
          <a:p>
            <a:pPr>
              <a:buFont typeface="+mj-lt"/>
              <a:buAutoNum type="arabicPeriod"/>
            </a:pPr>
            <a:r>
              <a:rPr lang="en-US" dirty="0"/>
              <a:t>Ability to store very large amounts of information for long periods and to </a:t>
            </a:r>
            <a:r>
              <a:rPr lang="en-US" i="1" dirty="0"/>
              <a:t>recall relevant facts</a:t>
            </a:r>
            <a:r>
              <a:rPr lang="en-US" dirty="0"/>
              <a:t> at the appropriate time</a:t>
            </a:r>
          </a:p>
          <a:p>
            <a:pPr>
              <a:buFont typeface="+mj-lt"/>
              <a:buAutoNum type="arabicPeriod"/>
            </a:pPr>
            <a:r>
              <a:rPr lang="en-US" dirty="0"/>
              <a:t>Ability to </a:t>
            </a:r>
            <a:r>
              <a:rPr lang="en-US" i="1" dirty="0"/>
              <a:t>reason inductively</a:t>
            </a:r>
          </a:p>
          <a:p>
            <a:pPr>
              <a:buFont typeface="+mj-lt"/>
              <a:buAutoNum type="arabicPeriod"/>
            </a:pPr>
            <a:r>
              <a:rPr lang="en-US" dirty="0"/>
              <a:t>Ability to exercise </a:t>
            </a:r>
            <a:r>
              <a:rPr lang="en-US" i="1" dirty="0"/>
              <a:t>judgment</a:t>
            </a:r>
          </a:p>
        </p:txBody>
      </p:sp>
      <p:sp>
        <p:nvSpPr>
          <p:cNvPr id="7" name="Text Placeholder 5">
            <a:extLst>
              <a:ext uri="{FF2B5EF4-FFF2-40B4-BE49-F238E27FC236}">
                <a16:creationId xmlns:a16="http://schemas.microsoft.com/office/drawing/2014/main" id="{AC5CA434-7317-493D-BC76-B1B6301F83F0}"/>
              </a:ext>
            </a:extLst>
          </p:cNvPr>
          <p:cNvSpPr txBox="1">
            <a:spLocks/>
          </p:cNvSpPr>
          <p:nvPr/>
        </p:nvSpPr>
        <p:spPr>
          <a:xfrm>
            <a:off x="4645025" y="1811839"/>
            <a:ext cx="4041775" cy="639762"/>
          </a:xfrm>
          <a:prstGeom prst="rect">
            <a:avLst/>
          </a:prstGeom>
        </p:spPr>
        <p:txBody>
          <a:bodyPr>
            <a:normAutofit fontScale="4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Present-day machines appear to surpass humans in respect to the following:</a:t>
            </a:r>
          </a:p>
        </p:txBody>
      </p:sp>
      <p:sp>
        <p:nvSpPr>
          <p:cNvPr id="8" name="Content Placeholder 6">
            <a:extLst>
              <a:ext uri="{FF2B5EF4-FFF2-40B4-BE49-F238E27FC236}">
                <a16:creationId xmlns:a16="http://schemas.microsoft.com/office/drawing/2014/main" id="{34E0B41C-7C07-432D-82FF-E221EDEA3E52}"/>
              </a:ext>
            </a:extLst>
          </p:cNvPr>
          <p:cNvSpPr txBox="1">
            <a:spLocks/>
          </p:cNvSpPr>
          <p:nvPr/>
        </p:nvSpPr>
        <p:spPr>
          <a:xfrm>
            <a:off x="4657977" y="2451601"/>
            <a:ext cx="4041775" cy="3951288"/>
          </a:xfrm>
          <a:prstGeom prst="rect">
            <a:avLst/>
          </a:prstGeom>
        </p:spPr>
        <p:txBody>
          <a:bodyPr>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mj-lt"/>
              <a:buAutoNum type="arabicPeriod"/>
            </a:pPr>
            <a:r>
              <a:rPr lang="en-US" dirty="0"/>
              <a:t>Ability to respond </a:t>
            </a:r>
            <a:r>
              <a:rPr lang="en-US" i="1" dirty="0"/>
              <a:t>quickly</a:t>
            </a:r>
            <a:r>
              <a:rPr lang="en-US" dirty="0"/>
              <a:t> to control signals and to apply </a:t>
            </a:r>
            <a:r>
              <a:rPr lang="en-US" i="1" dirty="0"/>
              <a:t>great force smoothly</a:t>
            </a:r>
            <a:r>
              <a:rPr lang="en-US" dirty="0"/>
              <a:t> and </a:t>
            </a:r>
            <a:r>
              <a:rPr lang="en-US" i="1" dirty="0"/>
              <a:t>precisely</a:t>
            </a:r>
          </a:p>
          <a:p>
            <a:pPr>
              <a:buFont typeface="+mj-lt"/>
              <a:buAutoNum type="arabicPeriod"/>
            </a:pPr>
            <a:r>
              <a:rPr lang="en-US" dirty="0"/>
              <a:t>Ability to perform </a:t>
            </a:r>
            <a:r>
              <a:rPr lang="en-US" i="1" dirty="0"/>
              <a:t>repetitive</a:t>
            </a:r>
            <a:r>
              <a:rPr lang="en-US" dirty="0"/>
              <a:t>, </a:t>
            </a:r>
            <a:r>
              <a:rPr lang="en-US" i="1" dirty="0"/>
              <a:t>routine</a:t>
            </a:r>
            <a:r>
              <a:rPr lang="en-US" dirty="0"/>
              <a:t> tasks</a:t>
            </a:r>
          </a:p>
          <a:p>
            <a:pPr>
              <a:buFont typeface="+mj-lt"/>
              <a:buAutoNum type="arabicPeriod"/>
            </a:pPr>
            <a:r>
              <a:rPr lang="en-US" dirty="0"/>
              <a:t>Ability to store information briefly and then to erase it completely</a:t>
            </a:r>
          </a:p>
          <a:p>
            <a:pPr>
              <a:buFont typeface="+mj-lt"/>
              <a:buAutoNum type="arabicPeriod"/>
            </a:pPr>
            <a:r>
              <a:rPr lang="en-US" dirty="0"/>
              <a:t>Ability to </a:t>
            </a:r>
            <a:r>
              <a:rPr lang="en-US" i="1" dirty="0"/>
              <a:t>reason deductively</a:t>
            </a:r>
            <a:r>
              <a:rPr lang="en-US" dirty="0"/>
              <a:t>, including computational ability</a:t>
            </a:r>
          </a:p>
          <a:p>
            <a:pPr>
              <a:buFont typeface="+mj-lt"/>
              <a:buAutoNum type="arabicPeriod"/>
            </a:pPr>
            <a:r>
              <a:rPr lang="en-US" dirty="0"/>
              <a:t>Ability to handle highly complex operations, i.e. to </a:t>
            </a:r>
            <a:r>
              <a:rPr lang="en-US" i="1" dirty="0"/>
              <a:t>do many different things at once</a:t>
            </a:r>
            <a:r>
              <a:rPr lang="en-US" dirty="0"/>
              <a:t>.</a:t>
            </a:r>
          </a:p>
          <a:p>
            <a:endParaRPr lang="en-US" dirty="0"/>
          </a:p>
        </p:txBody>
      </p:sp>
      <p:sp>
        <p:nvSpPr>
          <p:cNvPr id="9" name="Rectangle 8">
            <a:extLst>
              <a:ext uri="{FF2B5EF4-FFF2-40B4-BE49-F238E27FC236}">
                <a16:creationId xmlns:a16="http://schemas.microsoft.com/office/drawing/2014/main" id="{B503904C-F9EE-44B4-A2F8-B76C5DC13229}"/>
              </a:ext>
            </a:extLst>
          </p:cNvPr>
          <p:cNvSpPr/>
          <p:nvPr/>
        </p:nvSpPr>
        <p:spPr>
          <a:xfrm>
            <a:off x="4645025" y="3198050"/>
            <a:ext cx="3573941" cy="625826"/>
          </a:xfrm>
          <a:prstGeom prst="rect">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A297ECF-D08F-4A29-80B0-F806C5D4D47C}"/>
              </a:ext>
            </a:extLst>
          </p:cNvPr>
          <p:cNvSpPr/>
          <p:nvPr/>
        </p:nvSpPr>
        <p:spPr>
          <a:xfrm>
            <a:off x="4648563" y="4838847"/>
            <a:ext cx="3900014" cy="978070"/>
          </a:xfrm>
          <a:prstGeom prst="rect">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DA2EC15-5A82-4A6E-B044-1B1935515983}"/>
              </a:ext>
            </a:extLst>
          </p:cNvPr>
          <p:cNvSpPr/>
          <p:nvPr/>
        </p:nvSpPr>
        <p:spPr>
          <a:xfrm>
            <a:off x="457200" y="3529916"/>
            <a:ext cx="3719991" cy="598048"/>
          </a:xfrm>
          <a:prstGeom prst="rect">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1816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27695</TotalTime>
  <Words>12036</Words>
  <Application>Microsoft Office PowerPoint</Application>
  <PresentationFormat>On-screen Show (4:3)</PresentationFormat>
  <Paragraphs>1236</Paragraphs>
  <Slides>105</Slides>
  <Notes>89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105</vt:i4>
      </vt:variant>
    </vt:vector>
  </HeadingPairs>
  <TitlesOfParts>
    <vt:vector size="110" baseType="lpstr">
      <vt:lpstr>ＭＳ Ｐゴシック</vt:lpstr>
      <vt:lpstr>Arial</vt:lpstr>
      <vt:lpstr>Calibri</vt:lpstr>
      <vt:lpstr>Calibri Light</vt:lpstr>
      <vt:lpstr>Office Theme</vt:lpstr>
      <vt:lpstr>PBIC Automated Vehicle Module Series</vt:lpstr>
      <vt:lpstr>Acknowledgement</vt:lpstr>
      <vt:lpstr>Learning Objectives</vt:lpstr>
      <vt:lpstr>Available Modules</vt:lpstr>
      <vt:lpstr>Key Definitions</vt:lpstr>
      <vt:lpstr>Automation Terminology</vt:lpstr>
      <vt:lpstr>Automation Terminology</vt:lpstr>
      <vt:lpstr> Automation Terminology</vt:lpstr>
      <vt:lpstr> Automation Terminology</vt:lpstr>
      <vt:lpstr>Automation Terminology</vt:lpstr>
      <vt:lpstr>Connectivity Terminology</vt:lpstr>
      <vt:lpstr>Network Communication Terminology</vt:lpstr>
      <vt:lpstr>Levels of Automation</vt:lpstr>
      <vt:lpstr>SAE Levels of Automation</vt:lpstr>
      <vt:lpstr>Student discussion</vt:lpstr>
      <vt:lpstr>AV Development: Past, Present, and Future</vt:lpstr>
      <vt:lpstr>The Past  (Early History of Automated Vehicles)</vt:lpstr>
      <vt:lpstr>DARPA Grand Challenges</vt:lpstr>
      <vt:lpstr>The Present: (Current applications: Ridesharing)</vt:lpstr>
      <vt:lpstr>Current applications: Trucking</vt:lpstr>
      <vt:lpstr>Current applications: Urban Shuttles</vt:lpstr>
      <vt:lpstr>The Future: (The billion dollar questions)</vt:lpstr>
      <vt:lpstr>Pace of tech development:  Moore’s Law example</vt:lpstr>
      <vt:lpstr>Context within other innovations</vt:lpstr>
      <vt:lpstr>Student discussion</vt:lpstr>
      <vt:lpstr>AV Technology:  How it Works (or Doesn’t)</vt:lpstr>
      <vt:lpstr>AV Technology Building Blocks</vt:lpstr>
      <vt:lpstr>Current AV “Vision” Technology</vt:lpstr>
      <vt:lpstr>How AV “vision” of pedestrians and bicyclists differs from humans</vt:lpstr>
      <vt:lpstr>Humans are hardwired to detect other humans</vt:lpstr>
      <vt:lpstr>Computers have to be trained to recognize humans</vt:lpstr>
      <vt:lpstr>How effective is autonomous emergency braking at protecting pedestrians?</vt:lpstr>
      <vt:lpstr>Bicycle detection has different requirements </vt:lpstr>
      <vt:lpstr>Detection Challenges</vt:lpstr>
      <vt:lpstr>Steps beyond “detection” are equally important</vt:lpstr>
      <vt:lpstr>Example: First Pedestrian Fatality from an Automated Vehicle</vt:lpstr>
      <vt:lpstr>Example: First Pedestrian Fatality from an Automated Vehicle</vt:lpstr>
      <vt:lpstr>Student discussion</vt:lpstr>
      <vt:lpstr>AV Testing Basics</vt:lpstr>
      <vt:lpstr>Test Methods</vt:lpstr>
      <vt:lpstr>Naturalistic Test Methods</vt:lpstr>
      <vt:lpstr>Supervised Test Methods</vt:lpstr>
      <vt:lpstr>Realism/Control Tradeoff</vt:lpstr>
      <vt:lpstr>HFES Policy Statement</vt:lpstr>
      <vt:lpstr>Student Discussion</vt:lpstr>
      <vt:lpstr>Important Takeaway</vt:lpstr>
      <vt:lpstr>Patient Zero: The First  AV-involved Crashes and Responses</vt:lpstr>
      <vt:lpstr>First Automated Vehicle Fatality</vt:lpstr>
      <vt:lpstr>Crash Location</vt:lpstr>
      <vt:lpstr>Perspectives</vt:lpstr>
      <vt:lpstr>First Pedestrian Fatality from an Automated Vehicle</vt:lpstr>
      <vt:lpstr>Crash Location</vt:lpstr>
      <vt:lpstr>Moving beyond the crash “blame game”</vt:lpstr>
      <vt:lpstr>Example: San Francisco pro-active approach to crash data collection</vt:lpstr>
      <vt:lpstr>Student Discussion</vt:lpstr>
      <vt:lpstr>Pedestrian and Bicyclist Interaction with AVs</vt:lpstr>
      <vt:lpstr>Pedestrian Crossing Process</vt:lpstr>
      <vt:lpstr>Challenges in Driver/Pedestrian Interactions</vt:lpstr>
      <vt:lpstr>Communication Challenges</vt:lpstr>
      <vt:lpstr>Approaches to pedestrian communication</vt:lpstr>
      <vt:lpstr>PowerPoint Presentation</vt:lpstr>
      <vt:lpstr>PowerPoint Presentation</vt:lpstr>
      <vt:lpstr>Communication Challenges</vt:lpstr>
      <vt:lpstr>Additional challenges for bicyclists</vt:lpstr>
      <vt:lpstr>V2X Solutions</vt:lpstr>
      <vt:lpstr>Benefits to Pedestrians and Cyclists</vt:lpstr>
      <vt:lpstr>Student Discussion</vt:lpstr>
      <vt:lpstr>Rulemaking for AVs</vt:lpstr>
      <vt:lpstr>PowerPoint Presentation</vt:lpstr>
      <vt:lpstr>US Department of Transportation</vt:lpstr>
      <vt:lpstr>State and Federal Responsibilities</vt:lpstr>
      <vt:lpstr>NHTSA Guidance for Automated Vehicle Development</vt:lpstr>
      <vt:lpstr>Voluntary Guidance and Best Practices</vt:lpstr>
      <vt:lpstr>Section 1: ADS Safety Elements</vt:lpstr>
      <vt:lpstr>Element 1: System Safety</vt:lpstr>
      <vt:lpstr>Element 2: Operational Design Domain (ODD)</vt:lpstr>
      <vt:lpstr>ODD Example: Waymo One</vt:lpstr>
      <vt:lpstr>Element 3: Object and Event Detection and Response</vt:lpstr>
      <vt:lpstr>Element 4: Fallback (Minimal Risk Condition)</vt:lpstr>
      <vt:lpstr>Element 5: Validation Methods</vt:lpstr>
      <vt:lpstr>Element 6: Human Machine Interface (HMI)</vt:lpstr>
      <vt:lpstr>Element 7: Vehicle Cybersecurity</vt:lpstr>
      <vt:lpstr>Element 8: Crashworthiness</vt:lpstr>
      <vt:lpstr>Element 9: Post-Crash ADS Behavior</vt:lpstr>
      <vt:lpstr>Element 10: Data Recording</vt:lpstr>
      <vt:lpstr>Element 11: Consumer Education and Training</vt:lpstr>
      <vt:lpstr>Element 12: Federal, State and Local Laws</vt:lpstr>
      <vt:lpstr>Honorable Mention: Privacy and Ethical Considerations</vt:lpstr>
      <vt:lpstr>Section 2: Technical Assistance to States</vt:lpstr>
      <vt:lpstr>Additional US DOT Authority</vt:lpstr>
      <vt:lpstr>Proposed Legislation (House) </vt:lpstr>
      <vt:lpstr>SELF DRIVE Act (cont.)</vt:lpstr>
      <vt:lpstr>AV START Act (S 1885)</vt:lpstr>
      <vt:lpstr>Student discussion</vt:lpstr>
      <vt:lpstr>Considerations for Ped/Bike Planners, Engineers, and Stakeholders</vt:lpstr>
      <vt:lpstr>Opportunities Ahead</vt:lpstr>
      <vt:lpstr>Examples of Policy Principles</vt:lpstr>
      <vt:lpstr>ODD: AVs in parking lots</vt:lpstr>
      <vt:lpstr>Automation Strengths and Weaknesses</vt:lpstr>
      <vt:lpstr>PowerPoint Presentation</vt:lpstr>
      <vt:lpstr>What will be the crash types of the future?</vt:lpstr>
      <vt:lpstr>How will public health change?</vt:lpstr>
      <vt:lpstr>AVs could change the system for the better… Or worse</vt:lpstr>
      <vt:lpstr>Student discussion</vt:lpstr>
      <vt:lpstr>Student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PBIC Automated Vehicle Module Series</dc:title>
  <dc:creator>Clamann, Michael</dc:creator>
  <cp:lastModifiedBy>Blank, Kristin</cp:lastModifiedBy>
  <cp:revision>210</cp:revision>
  <cp:lastPrinted>2019-06-19T13:19:26Z</cp:lastPrinted>
  <dcterms:created xsi:type="dcterms:W3CDTF">2018-12-14T15:56:47Z</dcterms:created>
  <dcterms:modified xsi:type="dcterms:W3CDTF">2019-07-11T16:28:44Z</dcterms:modified>
</cp:coreProperties>
</file>